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79" r:id="rId8"/>
    <p:sldId id="261" r:id="rId9"/>
    <p:sldId id="263" r:id="rId10"/>
    <p:sldId id="277" r:id="rId11"/>
    <p:sldId id="278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64" r:id="rId20"/>
    <p:sldId id="272" r:id="rId21"/>
    <p:sldId id="273" r:id="rId22"/>
    <p:sldId id="274" r:id="rId23"/>
    <p:sldId id="275" r:id="rId24"/>
    <p:sldId id="27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astro-ph/0605469" TargetMode="Externa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astro-ph/060546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b="1" dirty="0"/>
              <a:t>An Outline of Cellular Automaton Universe via Cosmological </a:t>
            </a:r>
            <a:r>
              <a:rPr lang="en-US" sz="5400" b="1" dirty="0" err="1"/>
              <a:t>KdV</a:t>
            </a:r>
            <a:r>
              <a:rPr lang="en-US" sz="5400" b="1" dirty="0"/>
              <a:t> </a:t>
            </a:r>
            <a:r>
              <a:rPr lang="en-US" sz="5400" b="1" dirty="0" smtClean="0"/>
              <a:t>equation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CTPNP, 1 Aug. 2017</a:t>
            </a:r>
          </a:p>
          <a:p>
            <a:r>
              <a:rPr lang="en-US" dirty="0" smtClean="0"/>
              <a:t>V. </a:t>
            </a:r>
            <a:r>
              <a:rPr lang="en-US" dirty="0" err="1" smtClean="0"/>
              <a:t>Christianto</a:t>
            </a:r>
            <a:r>
              <a:rPr lang="en-US" dirty="0" smtClean="0"/>
              <a:t>, F. </a:t>
            </a:r>
            <a:r>
              <a:rPr lang="en-US" dirty="0" err="1" smtClean="0"/>
              <a:t>Smarandache</a:t>
            </a:r>
            <a:r>
              <a:rPr lang="en-US" dirty="0" smtClean="0"/>
              <a:t>, Y. </a:t>
            </a:r>
            <a:r>
              <a:rPr lang="en-US" dirty="0" err="1" smtClean="0"/>
              <a:t>Umniyati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5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little caution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This is a concept paper (outline)</a:t>
            </a:r>
          </a:p>
          <a:p>
            <a:r>
              <a:rPr lang="en-US" sz="4000" dirty="0" smtClean="0"/>
              <a:t>We will not present results, instead we offer a new </a:t>
            </a:r>
            <a:r>
              <a:rPr lang="en-US" sz="4000" i="1" dirty="0" smtClean="0"/>
              <a:t>insight</a:t>
            </a:r>
            <a:r>
              <a:rPr lang="en-US" sz="4000" dirty="0" smtClean="0"/>
              <a:t> in cosmology modelling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7412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565238"/>
            <a:ext cx="8946541" cy="4195481"/>
          </a:xfrm>
        </p:spPr>
        <p:txBody>
          <a:bodyPr>
            <a:noAutofit/>
          </a:bodyPr>
          <a:lstStyle/>
          <a:p>
            <a:r>
              <a:rPr lang="en-US" sz="3200" dirty="0" smtClean="0"/>
              <a:t>It is known that there is quantization in astronomy, for example </a:t>
            </a:r>
            <a:r>
              <a:rPr lang="en-US" sz="3200" dirty="0" err="1" smtClean="0"/>
              <a:t>Tifft’s</a:t>
            </a:r>
            <a:r>
              <a:rPr lang="en-US" sz="3200" dirty="0" smtClean="0"/>
              <a:t> redshift quantization is known since 1990s.</a:t>
            </a:r>
          </a:p>
          <a:p>
            <a:r>
              <a:rPr lang="en-US" sz="3200" dirty="0" smtClean="0"/>
              <a:t>Around 1960s V. </a:t>
            </a:r>
            <a:r>
              <a:rPr lang="en-US" sz="3200" dirty="0" err="1" smtClean="0"/>
              <a:t>Subramaniam</a:t>
            </a:r>
            <a:r>
              <a:rPr lang="en-US" sz="3200" dirty="0" smtClean="0"/>
              <a:t> suggested a quantized space, although his approach has been entirely forgotten.</a:t>
            </a:r>
          </a:p>
          <a:p>
            <a:r>
              <a:rPr lang="en-US" sz="3200" dirty="0" smtClean="0"/>
              <a:t>Now we consider that quantization in astrophysics phenomena can be explained by </a:t>
            </a:r>
            <a:r>
              <a:rPr lang="en-US" sz="3200" i="1" dirty="0" smtClean="0"/>
              <a:t>discretization</a:t>
            </a:r>
            <a:r>
              <a:rPr lang="en-US" sz="3200" dirty="0" smtClean="0"/>
              <a:t> in space.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5378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cellular automaton?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a dictionary:</a:t>
            </a:r>
          </a:p>
          <a:p>
            <a:r>
              <a:rPr lang="en-US" dirty="0" smtClean="0"/>
              <a:t>“</a:t>
            </a:r>
            <a:r>
              <a:rPr lang="en-US" sz="3200" dirty="0" smtClean="0"/>
              <a:t>one </a:t>
            </a:r>
            <a:r>
              <a:rPr lang="en-US" sz="3200" dirty="0"/>
              <a:t>of a set of units in a mathematical model that have simple rules governing their replication and destruction. They are used to model complex systems composed of simple units such as living things or parallel processors</a:t>
            </a:r>
            <a:r>
              <a:rPr lang="en-US" sz="3200" dirty="0" smtClean="0"/>
              <a:t>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8560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definition of 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/>
              <a:t>A </a:t>
            </a:r>
            <a:r>
              <a:rPr lang="en-US" sz="3200" i="1" dirty="0"/>
              <a:t>cellular automaton</a:t>
            </a:r>
            <a:r>
              <a:rPr lang="en-US" sz="3200" dirty="0"/>
              <a:t> (pl. </a:t>
            </a:r>
            <a:r>
              <a:rPr lang="en-US" sz="3200" i="1" dirty="0"/>
              <a:t>cellular automata</a:t>
            </a:r>
            <a:r>
              <a:rPr lang="en-US" sz="3200" dirty="0"/>
              <a:t>, abbrev. CA) is a discrete model studied in computability theory, mathematics, physics, complexity science, theoretical biology and microstructure modeling. ... For each cell, a set of cells called its neighborhood is </a:t>
            </a:r>
            <a:r>
              <a:rPr lang="en-US" sz="3200" i="1" dirty="0"/>
              <a:t>defined</a:t>
            </a:r>
            <a:r>
              <a:rPr lang="en-US" sz="3200" dirty="0"/>
              <a:t> relative to the specified cell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Source: </a:t>
            </a:r>
            <a:r>
              <a:rPr lang="en-US" sz="3200" i="1" dirty="0"/>
              <a:t>https://en.wikipedia.org/wiki/Cellular_automaton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1038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Computing universe?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Konrad</a:t>
            </a:r>
            <a:r>
              <a:rPr lang="en-US" sz="3200" dirty="0"/>
              <a:t> </a:t>
            </a:r>
            <a:r>
              <a:rPr lang="en-US" sz="3200" dirty="0" err="1"/>
              <a:t>Zuse</a:t>
            </a:r>
            <a:r>
              <a:rPr lang="en-US" sz="3200" dirty="0"/>
              <a:t> is probably the first scholar who imagine a </a:t>
            </a:r>
            <a:r>
              <a:rPr lang="en-US" sz="3200" i="1" dirty="0"/>
              <a:t>Computing Universe</a:t>
            </a:r>
            <a:r>
              <a:rPr lang="en-US" sz="3200" dirty="0"/>
              <a:t>. </a:t>
            </a:r>
            <a:endParaRPr lang="en-US" sz="3200" dirty="0" smtClean="0"/>
          </a:p>
          <a:p>
            <a:r>
              <a:rPr lang="en-US" sz="3200" dirty="0" smtClean="0"/>
              <a:t>In </a:t>
            </a:r>
            <a:r>
              <a:rPr lang="en-US" sz="3200" dirty="0"/>
              <a:t>recent years, there are a few researchers who suggest similar vision in terms of cellular automata, for example Stephen Wolfram, </a:t>
            </a:r>
            <a:r>
              <a:rPr lang="en-US" sz="3200" dirty="0" smtClean="0"/>
              <a:t>Prof. </a:t>
            </a:r>
            <a:r>
              <a:rPr lang="en-US" sz="3200" dirty="0" err="1" smtClean="0"/>
              <a:t>Gerardus</a:t>
            </a:r>
            <a:r>
              <a:rPr lang="en-US" sz="3200" dirty="0" smtClean="0"/>
              <a:t> </a:t>
            </a:r>
            <a:r>
              <a:rPr lang="en-US" sz="3200" dirty="0"/>
              <a:t>‘t </a:t>
            </a:r>
            <a:r>
              <a:rPr lang="en-US" sz="3200" dirty="0" err="1"/>
              <a:t>Hooft</a:t>
            </a:r>
            <a:r>
              <a:rPr lang="en-US" sz="3200" dirty="0"/>
              <a:t>, and Robert </a:t>
            </a:r>
            <a:r>
              <a:rPr lang="en-US" sz="3200" dirty="0" smtClean="0"/>
              <a:t>L. </a:t>
            </a:r>
            <a:r>
              <a:rPr lang="en-US" sz="3200" dirty="0" err="1" smtClean="0"/>
              <a:t>Kurucz</a:t>
            </a:r>
            <a:r>
              <a:rPr lang="en-US" sz="3200" dirty="0" smtClean="0"/>
              <a:t> </a:t>
            </a:r>
            <a:r>
              <a:rPr lang="en-US" sz="3200" dirty="0"/>
              <a:t>from Harvard Smithsonian of Astrophysics. </a:t>
            </a:r>
          </a:p>
        </p:txBody>
      </p:sp>
    </p:spTree>
    <p:extLst>
      <p:ext uri="{BB962C8B-B14F-4D97-AF65-F5344CB8AC3E}">
        <p14:creationId xmlns:p14="http://schemas.microsoft.com/office/powerpoint/2010/main" val="204135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3919" y="452718"/>
            <a:ext cx="4451463" cy="56310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63520" y="6303729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R. </a:t>
            </a:r>
            <a:r>
              <a:rPr lang="en-US" dirty="0" err="1" smtClean="0"/>
              <a:t>Kurucz</a:t>
            </a:r>
            <a:r>
              <a:rPr lang="en-US" dirty="0" smtClean="0"/>
              <a:t> (2006), </a:t>
            </a:r>
            <a:r>
              <a:rPr lang="en-US" dirty="0" err="1">
                <a:hlinkClick r:id="rId3" tooltip="Abstract"/>
              </a:rPr>
              <a:t>arXiv:astro-ph</a:t>
            </a:r>
            <a:r>
              <a:rPr lang="en-US" dirty="0">
                <a:hlinkClick r:id="rId3" tooltip="Abstract"/>
              </a:rPr>
              <a:t>/0605469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190" y="452718"/>
            <a:ext cx="4473146" cy="563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26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Cosmic sound wave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It has been known for long time that the cosmic sound wave was there since the early epoch of the Universe. Signatures of its existence are abound. However, such a sound wave model of cosmology is rarely developed fully into a complete framework. </a:t>
            </a:r>
            <a:endParaRPr lang="en-US" sz="3200" dirty="0" smtClean="0"/>
          </a:p>
          <a:p>
            <a:r>
              <a:rPr lang="en-US" sz="3200" dirty="0" smtClean="0"/>
              <a:t>question: is it possible to model that cosmic sound wave using </a:t>
            </a:r>
            <a:r>
              <a:rPr lang="en-US" sz="3200" dirty="0" err="1" smtClean="0"/>
              <a:t>soliton</a:t>
            </a:r>
            <a:r>
              <a:rPr lang="en-US" sz="3200" dirty="0" smtClean="0"/>
              <a:t> as known solution of cosmological </a:t>
            </a:r>
            <a:r>
              <a:rPr lang="en-US" sz="3200" dirty="0" err="1" smtClean="0"/>
              <a:t>KdV</a:t>
            </a:r>
            <a:r>
              <a:rPr lang="en-US" sz="3200" dirty="0" smtClean="0"/>
              <a:t> equation?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5922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Korteweg-deVries</a:t>
            </a:r>
            <a:r>
              <a:rPr lang="en-US" dirty="0" smtClean="0"/>
              <a:t> equation?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/>
              <a:t>KdV</a:t>
            </a:r>
            <a:r>
              <a:rPr lang="en-US" sz="3200" dirty="0" smtClean="0"/>
              <a:t> is </a:t>
            </a:r>
            <a:r>
              <a:rPr lang="en-US" sz="3200" dirty="0"/>
              <a:t>a non-linear wave equation plays a fundamental role in diverse branches of mathematical and theoretical physics. Its significance to cosmology has been discussed by a number of authors, such as </a:t>
            </a:r>
            <a:r>
              <a:rPr lang="en-US" sz="3200" dirty="0" err="1"/>
              <a:t>Rosu</a:t>
            </a:r>
            <a:r>
              <a:rPr lang="en-US" sz="3200" dirty="0"/>
              <a:t> and recently </a:t>
            </a:r>
            <a:r>
              <a:rPr lang="en-US" sz="3200" dirty="0" err="1" smtClean="0"/>
              <a:t>Lidsey</a:t>
            </a:r>
            <a:r>
              <a:rPr lang="en-US" sz="3200" dirty="0" smtClean="0"/>
              <a:t>. </a:t>
            </a:r>
          </a:p>
          <a:p>
            <a:r>
              <a:rPr lang="en-US" sz="3200" dirty="0" smtClean="0"/>
              <a:t>It </a:t>
            </a:r>
            <a:r>
              <a:rPr lang="en-US" sz="3200" dirty="0"/>
              <a:t>is suggested that the </a:t>
            </a:r>
            <a:r>
              <a:rPr lang="en-US" sz="3200" dirty="0" err="1"/>
              <a:t>KdV</a:t>
            </a:r>
            <a:r>
              <a:rPr lang="en-US" sz="3200" dirty="0"/>
              <a:t> equation arises in a number of important scenarios, including inflationary cosmology etc. </a:t>
            </a:r>
          </a:p>
        </p:txBody>
      </p:sp>
    </p:spTree>
    <p:extLst>
      <p:ext uri="{BB962C8B-B14F-4D97-AF65-F5344CB8AC3E}">
        <p14:creationId xmlns:p14="http://schemas.microsoft.com/office/powerpoint/2010/main" val="403958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bit of history of </a:t>
            </a:r>
            <a:r>
              <a:rPr lang="en-US" dirty="0" err="1" smtClean="0"/>
              <a:t>KdV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John Scott Russell, a Scottish naval engineer, reported in 1834 on his observation of a remarkable solitary water wave moving a considerable distance down a narrow channel. </a:t>
            </a:r>
            <a:endParaRPr lang="en-US" sz="3200" dirty="0" smtClean="0"/>
          </a:p>
          <a:p>
            <a:r>
              <a:rPr lang="en-US" sz="3200" dirty="0" err="1" smtClean="0"/>
              <a:t>Korteweg</a:t>
            </a:r>
            <a:r>
              <a:rPr lang="en-US" sz="3200" dirty="0" smtClean="0"/>
              <a:t> </a:t>
            </a:r>
            <a:r>
              <a:rPr lang="en-US" sz="3200" dirty="0"/>
              <a:t>and de </a:t>
            </a:r>
            <a:r>
              <a:rPr lang="en-US" sz="3200" dirty="0" err="1"/>
              <a:t>Vries</a:t>
            </a:r>
            <a:r>
              <a:rPr lang="en-US" sz="3200" dirty="0"/>
              <a:t> (1895) developed a theory to describe weakly nonlinear wave propagation in shallow water. 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022861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bit of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 err="1"/>
              <a:t>Kruskal</a:t>
            </a:r>
            <a:r>
              <a:rPr lang="en-US" sz="3200" dirty="0"/>
              <a:t> and </a:t>
            </a:r>
            <a:r>
              <a:rPr lang="en-US" sz="3200" dirty="0" err="1"/>
              <a:t>Zabusky</a:t>
            </a:r>
            <a:r>
              <a:rPr lang="en-US" sz="3200" dirty="0"/>
              <a:t> (1965) discovered that the </a:t>
            </a:r>
            <a:r>
              <a:rPr lang="en-US" sz="3200" dirty="0" err="1"/>
              <a:t>KdV</a:t>
            </a:r>
            <a:r>
              <a:rPr lang="en-US" sz="3200" dirty="0"/>
              <a:t> equation admits analytic solutions representing what they called "</a:t>
            </a:r>
            <a:r>
              <a:rPr lang="en-US" sz="3200" dirty="0" err="1"/>
              <a:t>solitons</a:t>
            </a:r>
            <a:r>
              <a:rPr lang="en-US" sz="3200" dirty="0"/>
              <a:t>"—propagating pulses or solitary waves that maintain their shape and can pass through one another. These are evidently waves that behave like particles! </a:t>
            </a:r>
            <a:endParaRPr lang="en-US" sz="3200" dirty="0" smtClean="0"/>
          </a:p>
          <a:p>
            <a:r>
              <a:rPr lang="en-US" sz="3200" dirty="0" smtClean="0"/>
              <a:t>Several </a:t>
            </a:r>
            <a:r>
              <a:rPr lang="en-US" sz="3200" dirty="0"/>
              <a:t>detailed analyses suggest that the coherence of </a:t>
            </a:r>
            <a:r>
              <a:rPr lang="en-US" sz="3200" dirty="0" err="1"/>
              <a:t>solitons</a:t>
            </a:r>
            <a:r>
              <a:rPr lang="en-US" sz="3200" dirty="0"/>
              <a:t> can be attributed to a compensation of nonlinear and dispersive effects.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197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KdV</a:t>
            </a:r>
            <a:r>
              <a:rPr lang="en-US" dirty="0" smtClean="0"/>
              <a:t>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Korteweg</a:t>
            </a:r>
            <a:r>
              <a:rPr lang="en-US" sz="3200" dirty="0"/>
              <a:t>-de </a:t>
            </a:r>
            <a:r>
              <a:rPr lang="en-US" sz="3200" dirty="0" err="1"/>
              <a:t>Vries</a:t>
            </a:r>
            <a:r>
              <a:rPr lang="en-US" sz="3200" dirty="0"/>
              <a:t> (</a:t>
            </a:r>
            <a:r>
              <a:rPr lang="en-US" sz="3200" dirty="0" err="1"/>
              <a:t>KdV</a:t>
            </a:r>
            <a:r>
              <a:rPr lang="en-US" sz="3200" dirty="0"/>
              <a:t>) equation is the completely </a:t>
            </a:r>
            <a:r>
              <a:rPr lang="en-US" sz="3200" dirty="0" err="1"/>
              <a:t>integrable</a:t>
            </a:r>
            <a:r>
              <a:rPr lang="en-US" sz="3200" dirty="0"/>
              <a:t>, third-order, non-linear partial differential equation (PDE</a:t>
            </a:r>
            <a:r>
              <a:rPr lang="en-US" sz="3200" dirty="0" smtClean="0"/>
              <a:t>):</a:t>
            </a:r>
          </a:p>
          <a:p>
            <a:endParaRPr lang="en-US" sz="3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492684"/>
              </p:ext>
            </p:extLst>
          </p:nvPr>
        </p:nvGraphicFramePr>
        <p:xfrm>
          <a:off x="2420620" y="3495338"/>
          <a:ext cx="5570232" cy="1604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quation" r:id="rId3" imgW="1498320" imgH="431640" progId="Equation.3">
                  <p:embed/>
                </p:oleObj>
              </mc:Choice>
              <mc:Fallback>
                <p:oleObj name="Equation" r:id="rId3" imgW="14983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20620" y="3495338"/>
                        <a:ext cx="5570232" cy="16049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604022" y="5100320"/>
            <a:ext cx="79451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where u = u(x, t), ∂</a:t>
            </a:r>
            <a:r>
              <a:rPr lang="en-US" sz="2800" baseline="-25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= ∂/∂t, ∂</a:t>
            </a:r>
            <a:r>
              <a:rPr lang="en-US" sz="2800" baseline="-25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28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= ∂</a:t>
            </a:r>
            <a:r>
              <a:rPr lang="en-US" sz="28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/∂x</a:t>
            </a:r>
            <a:r>
              <a:rPr lang="en-US" sz="28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etc., u</a:t>
            </a:r>
            <a:r>
              <a:rPr lang="en-US" sz="2800" baseline="-25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is a constant and (x, t) represent space and time coordinates, respectively. 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351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Soliton</a:t>
            </a:r>
            <a:r>
              <a:rPr lang="en-US" dirty="0" smtClean="0"/>
              <a:t> solution of </a:t>
            </a:r>
            <a:r>
              <a:rPr lang="en-US" dirty="0" err="1" smtClean="0"/>
              <a:t>KdV</a:t>
            </a:r>
            <a:r>
              <a:rPr lang="en-US" dirty="0" smtClean="0"/>
              <a:t>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err="1" smtClean="0"/>
              <a:t>KdV</a:t>
            </a:r>
            <a:r>
              <a:rPr lang="en-US" sz="3200" dirty="0" smtClean="0"/>
              <a:t> </a:t>
            </a:r>
            <a:r>
              <a:rPr lang="en-US" sz="3200" dirty="0"/>
              <a:t>equation was originally derived within the context of small-amplitude, non-linear water wave theory and it is well known that it admits a </a:t>
            </a:r>
            <a:r>
              <a:rPr lang="en-US" sz="3200" dirty="0" err="1"/>
              <a:t>solitonic</a:t>
            </a:r>
            <a:r>
              <a:rPr lang="en-US" sz="3200" dirty="0"/>
              <a:t> wave solution of the </a:t>
            </a:r>
            <a:r>
              <a:rPr lang="en-US" sz="3200" dirty="0" smtClean="0"/>
              <a:t>form</a:t>
            </a:r>
          </a:p>
          <a:p>
            <a:endParaRPr lang="en-US" sz="3200" dirty="0" smtClean="0"/>
          </a:p>
          <a:p>
            <a:r>
              <a:rPr lang="en-US" sz="3200" dirty="0" smtClean="0"/>
              <a:t>where </a:t>
            </a:r>
            <a:r>
              <a:rPr lang="en-US" sz="3200" dirty="0"/>
              <a:t>the constant λ/2 represents the wavenumber of the </a:t>
            </a:r>
            <a:r>
              <a:rPr lang="en-US" sz="3200" dirty="0" err="1"/>
              <a:t>soliton</a:t>
            </a:r>
            <a:r>
              <a:rPr lang="en-US" sz="3200" dirty="0"/>
              <a:t>. 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029283"/>
              </p:ext>
            </p:extLst>
          </p:nvPr>
        </p:nvGraphicFramePr>
        <p:xfrm>
          <a:off x="3565392" y="4078922"/>
          <a:ext cx="6114946" cy="818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3" imgW="1803240" imgH="241200" progId="Equation.3">
                  <p:embed/>
                </p:oleObj>
              </mc:Choice>
              <mc:Fallback>
                <p:oleObj name="Equation" r:id="rId3" imgW="180324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65392" y="4078922"/>
                        <a:ext cx="6114946" cy="8181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332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Cosmological </a:t>
            </a:r>
            <a:r>
              <a:rPr lang="en-US" dirty="0" err="1" smtClean="0"/>
              <a:t>KdV</a:t>
            </a:r>
            <a:r>
              <a:rPr lang="en-US" dirty="0" smtClean="0"/>
              <a:t>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612041"/>
          </a:xfrm>
        </p:spPr>
        <p:txBody>
          <a:bodyPr/>
          <a:lstStyle/>
          <a:p>
            <a:r>
              <a:rPr lang="en-US" sz="3200" dirty="0"/>
              <a:t>It can be shown that </a:t>
            </a:r>
            <a:r>
              <a:rPr lang="en-US" sz="3200" dirty="0" err="1"/>
              <a:t>Friedmann</a:t>
            </a:r>
            <a:r>
              <a:rPr lang="en-US" sz="3200" dirty="0"/>
              <a:t> equation after some steps </a:t>
            </a:r>
            <a:r>
              <a:rPr lang="en-US" sz="3200" dirty="0" smtClean="0"/>
              <a:t>yields </a:t>
            </a:r>
            <a:r>
              <a:rPr lang="en-US" sz="3200" dirty="0"/>
              <a:t>to an equation which takes the form of </a:t>
            </a:r>
            <a:r>
              <a:rPr lang="en-US" sz="3200" dirty="0" err="1" smtClean="0"/>
              <a:t>KdV</a:t>
            </a:r>
            <a:r>
              <a:rPr lang="en-US" sz="3200" dirty="0" smtClean="0"/>
              <a:t>, </a:t>
            </a:r>
            <a:r>
              <a:rPr lang="en-US" sz="3200" dirty="0"/>
              <a:t>as follows</a:t>
            </a:r>
            <a:r>
              <a:rPr lang="en-US" sz="3200" dirty="0" smtClean="0"/>
              <a:t>:</a:t>
            </a:r>
          </a:p>
          <a:p>
            <a:endParaRPr lang="en-US" sz="3200" dirty="0"/>
          </a:p>
          <a:p>
            <a:endParaRPr lang="en-US" sz="3200" dirty="0" smtClean="0"/>
          </a:p>
          <a:p>
            <a:r>
              <a:rPr lang="en-US" sz="3200" dirty="0" smtClean="0"/>
              <a:t>Where: </a:t>
            </a:r>
            <a:endParaRPr lang="en-US" sz="3200" dirty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221273"/>
              </p:ext>
            </p:extLst>
          </p:nvPr>
        </p:nvGraphicFramePr>
        <p:xfrm>
          <a:off x="2097693" y="3775959"/>
          <a:ext cx="6501557" cy="888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3" imgW="1765080" imgH="241200" progId="Equation.3">
                  <p:embed/>
                </p:oleObj>
              </mc:Choice>
              <mc:Fallback>
                <p:oleObj name="Equation" r:id="rId3" imgW="17650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97693" y="3775959"/>
                        <a:ext cx="6501557" cy="8887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955738"/>
              </p:ext>
            </p:extLst>
          </p:nvPr>
        </p:nvGraphicFramePr>
        <p:xfrm>
          <a:off x="3187742" y="5039361"/>
          <a:ext cx="2095458" cy="1372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5" imgW="736560" imgH="482400" progId="Equation.3">
                  <p:embed/>
                </p:oleObj>
              </mc:Choice>
              <mc:Fallback>
                <p:oleObj name="Equation" r:id="rId5" imgW="7365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87742" y="5039361"/>
                        <a:ext cx="2095458" cy="13728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085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 model of </a:t>
            </a:r>
            <a:r>
              <a:rPr lang="en-US" dirty="0" err="1" smtClean="0"/>
              <a:t>KdV</a:t>
            </a:r>
            <a:r>
              <a:rPr lang="en-US" dirty="0" smtClean="0"/>
              <a:t>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There are several methods to consider discretization of </a:t>
            </a:r>
            <a:r>
              <a:rPr lang="en-US" sz="3200" dirty="0" err="1"/>
              <a:t>KdV</a:t>
            </a:r>
            <a:r>
              <a:rPr lang="en-US" sz="3200" dirty="0"/>
              <a:t> equation into cellular automata models. </a:t>
            </a:r>
            <a:r>
              <a:rPr lang="en-US" sz="3200" dirty="0" smtClean="0"/>
              <a:t>Here we consider only 3 approaches.</a:t>
            </a:r>
          </a:p>
          <a:p>
            <a:r>
              <a:rPr lang="en-US" sz="3200" dirty="0" smtClean="0"/>
              <a:t>A. </a:t>
            </a:r>
            <a:r>
              <a:rPr lang="en-US" sz="3200" dirty="0" err="1"/>
              <a:t>Steeb</a:t>
            </a:r>
            <a:r>
              <a:rPr lang="en-US" sz="3200" dirty="0"/>
              <a:t> &amp; </a:t>
            </a:r>
            <a:r>
              <a:rPr lang="en-US" sz="3200" dirty="0" smtClean="0"/>
              <a:t>Hardy’s method:</a:t>
            </a:r>
          </a:p>
          <a:p>
            <a:endParaRPr lang="en-US" sz="3200" dirty="0" smtClean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6946176"/>
              </p:ext>
            </p:extLst>
          </p:nvPr>
        </p:nvGraphicFramePr>
        <p:xfrm>
          <a:off x="1494790" y="5115242"/>
          <a:ext cx="9160218" cy="614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3" imgW="3593880" imgH="241200" progId="Equation.3">
                  <p:embed/>
                </p:oleObj>
              </mc:Choice>
              <mc:Fallback>
                <p:oleObj name="Equation" r:id="rId3" imgW="35938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94790" y="5115242"/>
                        <a:ext cx="9160218" cy="614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994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B. </a:t>
            </a:r>
            <a:r>
              <a:rPr lang="en-US" sz="3200" dirty="0" err="1" smtClean="0"/>
              <a:t>Hirota’s</a:t>
            </a:r>
            <a:r>
              <a:rPr lang="en-US" sz="3200" dirty="0" smtClean="0"/>
              <a:t> model:</a:t>
            </a:r>
          </a:p>
          <a:p>
            <a:r>
              <a:rPr lang="en-US" sz="3200" dirty="0"/>
              <a:t>The discrete analogue of the </a:t>
            </a:r>
            <a:r>
              <a:rPr lang="en-US" sz="3200" dirty="0" err="1"/>
              <a:t>KdV</a:t>
            </a:r>
            <a:r>
              <a:rPr lang="en-US" sz="3200" dirty="0"/>
              <a:t> equation is known thanks to the pioneering work of </a:t>
            </a:r>
            <a:r>
              <a:rPr lang="en-US" sz="3200" dirty="0" err="1"/>
              <a:t>Hirota</a:t>
            </a:r>
            <a:r>
              <a:rPr lang="en-US" sz="3200" dirty="0"/>
              <a:t>. It has the form: </a:t>
            </a:r>
            <a:endParaRPr lang="en-US" sz="3200" dirty="0" smtClean="0"/>
          </a:p>
          <a:p>
            <a:endParaRPr lang="en-US" sz="3200" dirty="0" smtClean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741049"/>
              </p:ext>
            </p:extLst>
          </p:nvPr>
        </p:nvGraphicFramePr>
        <p:xfrm>
          <a:off x="3119119" y="4654232"/>
          <a:ext cx="5088589" cy="1441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3" imgW="1523880" imgH="431640" progId="Equation.3">
                  <p:embed/>
                </p:oleObj>
              </mc:Choice>
              <mc:Fallback>
                <p:oleObj name="Equation" r:id="rId3" imgW="15238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19119" y="4654232"/>
                        <a:ext cx="5088589" cy="14417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579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C. </a:t>
            </a:r>
            <a:r>
              <a:rPr lang="en-US" sz="3200" dirty="0" err="1" smtClean="0"/>
              <a:t>Tokihiro</a:t>
            </a:r>
            <a:r>
              <a:rPr lang="en-US" sz="3200" dirty="0" smtClean="0"/>
              <a:t> et al.;</a:t>
            </a:r>
          </a:p>
          <a:p>
            <a:r>
              <a:rPr lang="en-US" sz="3200" dirty="0"/>
              <a:t>They suggested that an </a:t>
            </a:r>
            <a:r>
              <a:rPr lang="en-US" sz="3200" dirty="0" err="1"/>
              <a:t>integrable</a:t>
            </a:r>
            <a:r>
              <a:rPr lang="en-US" sz="3200" dirty="0"/>
              <a:t> discretization (differential-difference equation) of the </a:t>
            </a:r>
            <a:r>
              <a:rPr lang="en-US" sz="3200" dirty="0" err="1"/>
              <a:t>KdV</a:t>
            </a:r>
            <a:r>
              <a:rPr lang="en-US" sz="3200" dirty="0"/>
              <a:t> equation is the </a:t>
            </a:r>
            <a:r>
              <a:rPr lang="en-US" sz="3200" dirty="0" err="1"/>
              <a:t>Lotka-Volterra</a:t>
            </a:r>
            <a:r>
              <a:rPr lang="en-US" sz="3200" dirty="0"/>
              <a:t> equation </a:t>
            </a:r>
            <a:r>
              <a:rPr lang="en-US" sz="3200" dirty="0" smtClean="0"/>
              <a:t>:</a:t>
            </a:r>
          </a:p>
          <a:p>
            <a:endParaRPr lang="en-US" sz="3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404431"/>
              </p:ext>
            </p:extLst>
          </p:nvPr>
        </p:nvGraphicFramePr>
        <p:xfrm>
          <a:off x="3405372" y="4876482"/>
          <a:ext cx="5216594" cy="1056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tion" r:id="rId3" imgW="1942920" imgH="393480" progId="Equation.3">
                  <p:embed/>
                </p:oleObj>
              </mc:Choice>
              <mc:Fallback>
                <p:oleObj name="Equation" r:id="rId3" imgW="19429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05372" y="4876482"/>
                        <a:ext cx="5216594" cy="10569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268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 other words, it appears possible at least in theory to consider a Cellular Automaton-</a:t>
            </a:r>
            <a:r>
              <a:rPr lang="en-US" sz="3200" dirty="0" err="1"/>
              <a:t>KdV</a:t>
            </a:r>
            <a:r>
              <a:rPr lang="en-US" sz="3200" dirty="0"/>
              <a:t> Universe, based on discretization of the original </a:t>
            </a:r>
            <a:r>
              <a:rPr lang="en-US" sz="3200" dirty="0" err="1"/>
              <a:t>KdV</a:t>
            </a:r>
            <a:r>
              <a:rPr lang="en-US" sz="3200" dirty="0"/>
              <a:t> equation. Nonetheless, further </a:t>
            </a:r>
            <a:r>
              <a:rPr lang="en-US" sz="3200" dirty="0" smtClean="0"/>
              <a:t>analysis and numerical simulation </a:t>
            </a:r>
            <a:r>
              <a:rPr lang="en-US" sz="3200" dirty="0"/>
              <a:t>is required to study its potential applications.</a:t>
            </a:r>
          </a:p>
        </p:txBody>
      </p:sp>
    </p:spTree>
    <p:extLst>
      <p:ext uri="{BB962C8B-B14F-4D97-AF65-F5344CB8AC3E}">
        <p14:creationId xmlns:p14="http://schemas.microsoft.com/office/powerpoint/2010/main" val="54719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It is our hope that the new proposed equations can be verified with observation data both at lab scale and also at large scale astronomy data. </a:t>
            </a:r>
            <a:endParaRPr lang="en-US" sz="2400" dirty="0" smtClean="0"/>
          </a:p>
          <a:p>
            <a:r>
              <a:rPr lang="en-US" sz="2400" dirty="0" smtClean="0"/>
              <a:t>We </a:t>
            </a:r>
            <a:r>
              <a:rPr lang="en-US" sz="2400" dirty="0"/>
              <a:t>also expect that the proposed theoretical models based on CA may offer a clue to answer the great mystery of our Universe: </a:t>
            </a:r>
            <a:r>
              <a:rPr lang="en-US" sz="2400" i="1" dirty="0"/>
              <a:t>the origins of life</a:t>
            </a:r>
            <a:r>
              <a:rPr lang="en-US" sz="2400" dirty="0" smtClean="0"/>
              <a:t>. </a:t>
            </a:r>
            <a:r>
              <a:rPr lang="en-US" sz="2400" dirty="0"/>
              <a:t>This problem remains missing in most existing physical cosmology models.</a:t>
            </a:r>
          </a:p>
          <a:p>
            <a:r>
              <a:rPr lang="en-US" sz="2400" dirty="0"/>
              <a:t>Nonetheless, we admit that our model is still in its infancy, more researches are needed to fill all the missing details.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6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We plan to do computational simulation of the proposed CA equations of </a:t>
            </a:r>
            <a:r>
              <a:rPr lang="en-US" sz="2800" dirty="0" err="1" smtClean="0"/>
              <a:t>KdV</a:t>
            </a:r>
            <a:r>
              <a:rPr lang="en-US" sz="2800" dirty="0" smtClean="0"/>
              <a:t>, and then compare with existing data.</a:t>
            </a:r>
          </a:p>
          <a:p>
            <a:r>
              <a:rPr lang="en-US" sz="2800" dirty="0" smtClean="0"/>
              <a:t>We plan to investigate the role of acoustic </a:t>
            </a:r>
            <a:r>
              <a:rPr lang="en-US" sz="2800" dirty="0" err="1" smtClean="0"/>
              <a:t>soliton</a:t>
            </a:r>
            <a:r>
              <a:rPr lang="en-US" sz="2800" dirty="0" smtClean="0"/>
              <a:t> to study astrophysical phenomena.</a:t>
            </a:r>
          </a:p>
          <a:p>
            <a:r>
              <a:rPr lang="en-US" sz="2800" dirty="0" smtClean="0"/>
              <a:t>We will also investigate cellular automaton molecular model of elementary particles (the draft paper has been submitted to MDPI-Mathematics Journal).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531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[1] Pain, H.J. 2005. </a:t>
            </a:r>
            <a:r>
              <a:rPr lang="en-US" i="1" dirty="0"/>
              <a:t>The Physics of Vibrations and Waves</a:t>
            </a:r>
            <a:r>
              <a:rPr lang="en-US" dirty="0"/>
              <a:t>. 6</a:t>
            </a:r>
            <a:r>
              <a:rPr lang="en-US" baseline="30000" dirty="0"/>
              <a:t>th</a:t>
            </a:r>
            <a:r>
              <a:rPr lang="en-US" dirty="0"/>
              <a:t> ed. John Wiley &amp; Sons, Ltd. ISBN: 0-470-01295-1(hardback); 0-470-01296-X(paperback). 563 p.</a:t>
            </a:r>
          </a:p>
          <a:p>
            <a:r>
              <a:rPr lang="en-US" dirty="0"/>
              <a:t>[2] Wayne Hu &amp; Martin White. The cosmic Symphony. </a:t>
            </a:r>
            <a:r>
              <a:rPr lang="en-US" i="1" dirty="0"/>
              <a:t>Scientific American</a:t>
            </a:r>
            <a:r>
              <a:rPr lang="en-US" dirty="0"/>
              <a:t> 2004.</a:t>
            </a:r>
          </a:p>
          <a:p>
            <a:r>
              <a:rPr lang="en-US" dirty="0"/>
              <a:t>[3] James E. </a:t>
            </a:r>
            <a:r>
              <a:rPr lang="en-US" dirty="0" err="1"/>
              <a:t>Lidsey</a:t>
            </a:r>
            <a:r>
              <a:rPr lang="en-US" dirty="0"/>
              <a:t>. Cosmology and the </a:t>
            </a:r>
            <a:r>
              <a:rPr lang="en-US" dirty="0" err="1"/>
              <a:t>Korteweg</a:t>
            </a:r>
            <a:r>
              <a:rPr lang="en-US" dirty="0"/>
              <a:t>-de </a:t>
            </a:r>
            <a:r>
              <a:rPr lang="en-US" dirty="0" err="1"/>
              <a:t>Vries</a:t>
            </a:r>
            <a:r>
              <a:rPr lang="en-US" dirty="0"/>
              <a:t> equation. </a:t>
            </a:r>
            <a:r>
              <a:rPr lang="en-US" dirty="0" err="1"/>
              <a:t>arXiv</a:t>
            </a:r>
            <a:r>
              <a:rPr lang="en-US" dirty="0"/>
              <a:t>: 1205.5641 [astro-ph.CO]</a:t>
            </a:r>
          </a:p>
          <a:p>
            <a:r>
              <a:rPr lang="en-US" dirty="0"/>
              <a:t>[4] Robert L. </a:t>
            </a:r>
            <a:r>
              <a:rPr lang="en-US" dirty="0" err="1"/>
              <a:t>Kurucz</a:t>
            </a:r>
            <a:r>
              <a:rPr lang="en-US" dirty="0"/>
              <a:t>. </a:t>
            </a:r>
            <a:r>
              <a:rPr lang="en-US" dirty="0" err="1"/>
              <a:t>Radiatively</a:t>
            </a:r>
            <a:r>
              <a:rPr lang="en-US" dirty="0"/>
              <a:t>-Driven Cosmology in the Cellular Automaton Universe. </a:t>
            </a:r>
            <a:r>
              <a:rPr lang="en-US" dirty="0" err="1"/>
              <a:t>arXiv:astro-ph</a:t>
            </a:r>
            <a:r>
              <a:rPr lang="en-US" dirty="0"/>
              <a:t>/0605469.</a:t>
            </a:r>
          </a:p>
          <a:p>
            <a:r>
              <a:rPr lang="en-US" dirty="0"/>
              <a:t>[5] Robert L. </a:t>
            </a:r>
            <a:r>
              <a:rPr lang="en-US" dirty="0" err="1"/>
              <a:t>Kurucz</a:t>
            </a:r>
            <a:r>
              <a:rPr lang="en-US" dirty="0"/>
              <a:t>. Elementary Physics in the Cellular Automaton Universe. </a:t>
            </a:r>
            <a:r>
              <a:rPr lang="en-US" dirty="0" err="1"/>
              <a:t>arXiv:astro-ph</a:t>
            </a:r>
            <a:r>
              <a:rPr lang="en-US" dirty="0"/>
              <a:t>/0605467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24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[6] </a:t>
            </a:r>
            <a:r>
              <a:rPr lang="en-US" dirty="0" err="1"/>
              <a:t>Hendra</a:t>
            </a:r>
            <a:r>
              <a:rPr lang="en-US" dirty="0"/>
              <a:t> </a:t>
            </a:r>
            <a:r>
              <a:rPr lang="en-US" dirty="0" err="1"/>
              <a:t>Adiwidjaja</a:t>
            </a:r>
            <a:r>
              <a:rPr lang="en-US" dirty="0"/>
              <a:t>. On the </a:t>
            </a:r>
            <a:r>
              <a:rPr lang="en-US" dirty="0" err="1"/>
              <a:t>Korteweg</a:t>
            </a:r>
            <a:r>
              <a:rPr lang="en-US" dirty="0"/>
              <a:t>-de </a:t>
            </a:r>
            <a:r>
              <a:rPr lang="en-US" dirty="0" err="1"/>
              <a:t>Vries</a:t>
            </a:r>
            <a:r>
              <a:rPr lang="en-US" dirty="0"/>
              <a:t> equation. December 9, 1995. CDS 141 Project</a:t>
            </a:r>
          </a:p>
          <a:p>
            <a:r>
              <a:rPr lang="en-US" dirty="0"/>
              <a:t>[7] H.C. </a:t>
            </a:r>
            <a:r>
              <a:rPr lang="en-US" dirty="0" err="1"/>
              <a:t>Rosu</a:t>
            </a:r>
            <a:r>
              <a:rPr lang="en-US" dirty="0"/>
              <a:t>. </a:t>
            </a:r>
            <a:r>
              <a:rPr lang="en-US" i="1" dirty="0"/>
              <a:t>Mod. Phys. </a:t>
            </a:r>
            <a:r>
              <a:rPr lang="en-US" i="1" dirty="0" err="1"/>
              <a:t>Lett</a:t>
            </a:r>
            <a:r>
              <a:rPr lang="en-US" i="1" dirty="0"/>
              <a:t>.</a:t>
            </a:r>
            <a:r>
              <a:rPr lang="en-US" dirty="0"/>
              <a:t> A17, 667 (2002). </a:t>
            </a:r>
            <a:r>
              <a:rPr lang="en-US" dirty="0" err="1"/>
              <a:t>arXiv</a:t>
            </a:r>
            <a:r>
              <a:rPr lang="en-US" dirty="0"/>
              <a:t>: gr-qc/011002</a:t>
            </a:r>
          </a:p>
          <a:p>
            <a:r>
              <a:rPr lang="en-US" dirty="0"/>
              <a:t>[8] </a:t>
            </a:r>
            <a:r>
              <a:rPr lang="en-US" dirty="0" err="1"/>
              <a:t>Alwyn</a:t>
            </a:r>
            <a:r>
              <a:rPr lang="en-US" dirty="0"/>
              <a:t> C. Scott. </a:t>
            </a:r>
            <a:r>
              <a:rPr lang="en-US" i="1" dirty="0"/>
              <a:t>The Nonlinear Universe</a:t>
            </a:r>
            <a:r>
              <a:rPr lang="en-US" dirty="0"/>
              <a:t>. Berlin Heidelberg: Springer-</a:t>
            </a:r>
            <a:r>
              <a:rPr lang="en-US" dirty="0" err="1"/>
              <a:t>Verlag</a:t>
            </a:r>
            <a:r>
              <a:rPr lang="en-US" dirty="0"/>
              <a:t>, 2007.</a:t>
            </a:r>
          </a:p>
          <a:p>
            <a:r>
              <a:rPr lang="en-US" dirty="0"/>
              <a:t>[9] S. Wolfram. </a:t>
            </a:r>
            <a:r>
              <a:rPr lang="en-US" i="1" dirty="0"/>
              <a:t>Cellular Automata and Complexity</a:t>
            </a:r>
            <a:r>
              <a:rPr lang="en-US" dirty="0"/>
              <a:t>. Reading, Mass.: Addison-Wesley, 1994.</a:t>
            </a:r>
          </a:p>
          <a:p>
            <a:r>
              <a:rPr lang="en-US" dirty="0"/>
              <a:t>[10] S. Wolfram. Cellular Automaton fluids: basic theory. http://www.stephenwolfram.com</a:t>
            </a:r>
          </a:p>
          <a:p>
            <a:r>
              <a:rPr lang="en-US" dirty="0"/>
              <a:t>[11] </a:t>
            </a:r>
            <a:r>
              <a:rPr lang="en-US" dirty="0" err="1"/>
              <a:t>Willi</a:t>
            </a:r>
            <a:r>
              <a:rPr lang="en-US" dirty="0"/>
              <a:t>-Hans </a:t>
            </a:r>
            <a:r>
              <a:rPr lang="en-US" dirty="0" err="1"/>
              <a:t>Steeb</a:t>
            </a:r>
            <a:r>
              <a:rPr lang="en-US" dirty="0"/>
              <a:t> and </a:t>
            </a:r>
            <a:r>
              <a:rPr lang="en-US" dirty="0" err="1"/>
              <a:t>Yorick</a:t>
            </a:r>
            <a:r>
              <a:rPr lang="en-US" dirty="0"/>
              <a:t> Hardy. One Dimensional Cellular Automata, Conservation Laws, and partial Differential Equations. </a:t>
            </a:r>
            <a:r>
              <a:rPr lang="en-US" i="1" dirty="0"/>
              <a:t>Z. </a:t>
            </a:r>
            <a:r>
              <a:rPr lang="en-US" i="1" dirty="0" err="1"/>
              <a:t>Naturforsch</a:t>
            </a:r>
            <a:r>
              <a:rPr lang="en-US" dirty="0"/>
              <a:t>. 62a, 569-572 (2007).</a:t>
            </a:r>
          </a:p>
          <a:p>
            <a:r>
              <a:rPr lang="en-US" dirty="0"/>
              <a:t>[12] </a:t>
            </a:r>
            <a:r>
              <a:rPr lang="en-US" dirty="0" err="1"/>
              <a:t>Xin</a:t>
            </a:r>
            <a:r>
              <a:rPr lang="en-US" dirty="0"/>
              <a:t>-She Yang &amp; Y. Young. Cellular Automata, PDEs, and Pattern Formation. </a:t>
            </a:r>
            <a:r>
              <a:rPr lang="en-US" dirty="0" err="1"/>
              <a:t>arXiv</a:t>
            </a:r>
            <a:r>
              <a:rPr lang="en-US" dirty="0"/>
              <a:t>: 1003.1983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83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[13] Pedro P.B. de Oliveira &amp; Mauricio </a:t>
            </a:r>
            <a:r>
              <a:rPr lang="en-US" dirty="0" err="1"/>
              <a:t>Verardo</a:t>
            </a:r>
            <a:r>
              <a:rPr lang="en-US" dirty="0"/>
              <a:t>. Representing Families of Cellular Automata Rules. </a:t>
            </a:r>
            <a:r>
              <a:rPr lang="en-US" i="1" dirty="0"/>
              <a:t>The </a:t>
            </a:r>
            <a:r>
              <a:rPr lang="en-US" i="1" dirty="0" err="1"/>
              <a:t>Mathematica</a:t>
            </a:r>
            <a:r>
              <a:rPr lang="en-US" i="1" dirty="0"/>
              <a:t> Journal</a:t>
            </a:r>
            <a:r>
              <a:rPr lang="en-US" dirty="0"/>
              <a:t> 16 (2014). </a:t>
            </a:r>
          </a:p>
          <a:p>
            <a:r>
              <a:rPr lang="en-US" dirty="0"/>
              <a:t>[14] Gerard ‘t </a:t>
            </a:r>
            <a:r>
              <a:rPr lang="en-US" dirty="0" err="1"/>
              <a:t>Hooft</a:t>
            </a:r>
            <a:r>
              <a:rPr lang="en-US" dirty="0"/>
              <a:t>. Duality between a deterministic cellular automaton and a </a:t>
            </a:r>
            <a:r>
              <a:rPr lang="en-US" dirty="0" err="1"/>
              <a:t>bosonic</a:t>
            </a:r>
            <a:r>
              <a:rPr lang="en-US" dirty="0"/>
              <a:t> quantum field theory in 1+1 dimensions. </a:t>
            </a:r>
            <a:r>
              <a:rPr lang="en-US" dirty="0" err="1"/>
              <a:t>arXiv</a:t>
            </a:r>
            <a:r>
              <a:rPr lang="en-US" dirty="0"/>
              <a:t>: 1205.4107</a:t>
            </a:r>
          </a:p>
          <a:p>
            <a:r>
              <a:rPr lang="en-US" dirty="0"/>
              <a:t>[15] T. </a:t>
            </a:r>
            <a:r>
              <a:rPr lang="en-US" dirty="0" err="1"/>
              <a:t>Tokihiro</a:t>
            </a:r>
            <a:r>
              <a:rPr lang="en-US" dirty="0"/>
              <a:t>, </a:t>
            </a:r>
            <a:r>
              <a:rPr lang="en-US" i="1" dirty="0"/>
              <a:t>et al</a:t>
            </a:r>
            <a:r>
              <a:rPr lang="en-US" dirty="0"/>
              <a:t>., From </a:t>
            </a:r>
            <a:r>
              <a:rPr lang="en-US" dirty="0" err="1"/>
              <a:t>soliton</a:t>
            </a:r>
            <a:r>
              <a:rPr lang="en-US" dirty="0"/>
              <a:t> equations to </a:t>
            </a:r>
            <a:r>
              <a:rPr lang="en-US" dirty="0" err="1"/>
              <a:t>integrable</a:t>
            </a:r>
            <a:r>
              <a:rPr lang="en-US" dirty="0"/>
              <a:t> cellular automata through a limiting procedure. </a:t>
            </a:r>
            <a:r>
              <a:rPr lang="en-US" i="1" dirty="0"/>
              <a:t>Phys. Rev. </a:t>
            </a:r>
            <a:r>
              <a:rPr lang="en-US" i="1" dirty="0" err="1"/>
              <a:t>Lett</a:t>
            </a:r>
            <a:r>
              <a:rPr lang="en-US" i="1" dirty="0"/>
              <a:t>.</a:t>
            </a:r>
            <a:r>
              <a:rPr lang="en-US" dirty="0"/>
              <a:t> Vol. 76 no. 18 (1996)</a:t>
            </a:r>
          </a:p>
          <a:p>
            <a:r>
              <a:rPr lang="en-US" dirty="0"/>
              <a:t>[16] Ralph </a:t>
            </a:r>
            <a:r>
              <a:rPr lang="en-US" dirty="0" err="1"/>
              <a:t>Willox</a:t>
            </a:r>
            <a:r>
              <a:rPr lang="en-US" dirty="0"/>
              <a:t>, </a:t>
            </a:r>
            <a:r>
              <a:rPr lang="en-US" i="1" dirty="0"/>
              <a:t>et al. </a:t>
            </a:r>
            <a:r>
              <a:rPr lang="en-US" dirty="0"/>
              <a:t>Solving the </a:t>
            </a:r>
            <a:r>
              <a:rPr lang="en-US" dirty="0" err="1"/>
              <a:t>ultradiscrete</a:t>
            </a:r>
            <a:r>
              <a:rPr lang="en-US" dirty="0"/>
              <a:t> </a:t>
            </a:r>
            <a:r>
              <a:rPr lang="en-US" dirty="0" err="1"/>
              <a:t>KdV</a:t>
            </a:r>
            <a:r>
              <a:rPr lang="en-US" dirty="0"/>
              <a:t> equation. Fast track communication. J. </a:t>
            </a:r>
            <a:r>
              <a:rPr lang="en-US" i="1" dirty="0"/>
              <a:t>Phys. A: Math. </a:t>
            </a:r>
            <a:r>
              <a:rPr lang="en-US" i="1" dirty="0" err="1"/>
              <a:t>Theor</a:t>
            </a:r>
            <a:r>
              <a:rPr lang="en-US" i="1" dirty="0"/>
              <a:t>.</a:t>
            </a:r>
            <a:r>
              <a:rPr lang="en-US" dirty="0"/>
              <a:t> 43 (2010) 482003. (IOP)</a:t>
            </a:r>
          </a:p>
          <a:p>
            <a:r>
              <a:rPr lang="en-US" dirty="0"/>
              <a:t>[17] Robert L. </a:t>
            </a:r>
            <a:r>
              <a:rPr lang="en-US" dirty="0" err="1"/>
              <a:t>Kurucz</a:t>
            </a:r>
            <a:r>
              <a:rPr lang="en-US" dirty="0"/>
              <a:t>. The Formation of Life. </a:t>
            </a:r>
            <a:r>
              <a:rPr lang="en-US" dirty="0" err="1"/>
              <a:t>arXiv:astro-ph</a:t>
            </a:r>
            <a:r>
              <a:rPr lang="en-US" dirty="0"/>
              <a:t>/0011209 (2000)</a:t>
            </a:r>
          </a:p>
          <a:p>
            <a:r>
              <a:rPr lang="en-US" dirty="0"/>
              <a:t>[18] S.I. Walker. Origins of Life: A Problem for Physics. </a:t>
            </a:r>
            <a:r>
              <a:rPr lang="en-US" dirty="0" err="1"/>
              <a:t>arXiv</a:t>
            </a:r>
            <a:r>
              <a:rPr lang="en-US" dirty="0"/>
              <a:t>: 1705.08073 (2017)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26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Thank you so much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Bandung, 1 august 2017</a:t>
            </a:r>
          </a:p>
          <a:p>
            <a:r>
              <a:rPr lang="en-US" sz="3200" dirty="0" smtClean="0"/>
              <a:t>Presented by :</a:t>
            </a:r>
          </a:p>
          <a:p>
            <a:r>
              <a:rPr lang="en-US" sz="3200" dirty="0" smtClean="0"/>
              <a:t>Victor </a:t>
            </a:r>
            <a:r>
              <a:rPr lang="en-US" sz="3200" dirty="0" err="1" smtClean="0"/>
              <a:t>Christianto</a:t>
            </a:r>
            <a:r>
              <a:rPr lang="en-US" sz="3200" dirty="0" smtClean="0"/>
              <a:t>, </a:t>
            </a:r>
            <a:r>
              <a:rPr lang="en-US" sz="3200" dirty="0" err="1" smtClean="0"/>
              <a:t>DDiv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Founder of www.ketindo.com</a:t>
            </a:r>
          </a:p>
          <a:p>
            <a:r>
              <a:rPr lang="en-US" sz="3200" dirty="0" smtClean="0"/>
              <a:t>Email: victorchristianto@gmail.com</a:t>
            </a:r>
          </a:p>
          <a:p>
            <a:r>
              <a:rPr lang="en-US" sz="2400" dirty="0" smtClean="0"/>
              <a:t>http://researchgate.net/profile/Victor_Christianto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741302" y="3244334"/>
            <a:ext cx="27093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hlinkClick r:id="rId2" tooltip="Abstract"/>
              </a:rPr>
              <a:t>arXiv:astro-ph</a:t>
            </a:r>
            <a:r>
              <a:rPr lang="en-US">
                <a:hlinkClick r:id="rId2" tooltip="Abstract"/>
              </a:rPr>
              <a:t>/0605469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97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56</TotalTime>
  <Words>1436</Words>
  <Application>Microsoft Office PowerPoint</Application>
  <PresentationFormat>Widescreen</PresentationFormat>
  <Paragraphs>92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Century Gothic</vt:lpstr>
      <vt:lpstr>Times New Roman</vt:lpstr>
      <vt:lpstr>Wingdings 3</vt:lpstr>
      <vt:lpstr>Ion</vt:lpstr>
      <vt:lpstr>Equation</vt:lpstr>
      <vt:lpstr>An Outline of Cellular Automaton Universe via Cosmological KdV equation</vt:lpstr>
      <vt:lpstr>A little caution</vt:lpstr>
      <vt:lpstr>Our motivation</vt:lpstr>
      <vt:lpstr>What is cellular automaton?</vt:lpstr>
      <vt:lpstr>Another definition of CA</vt:lpstr>
      <vt:lpstr>A Computing universe?</vt:lpstr>
      <vt:lpstr>PowerPoint Presentation</vt:lpstr>
      <vt:lpstr>Cosmic sound wave</vt:lpstr>
      <vt:lpstr>What is Korteweg-deVries equation?</vt:lpstr>
      <vt:lpstr>A bit of history of KdV</vt:lpstr>
      <vt:lpstr>A bit of history</vt:lpstr>
      <vt:lpstr>KdV equation</vt:lpstr>
      <vt:lpstr>Soliton solution of KdV equation</vt:lpstr>
      <vt:lpstr>Cosmological KdV equation</vt:lpstr>
      <vt:lpstr>CA model of KdV equation</vt:lpstr>
      <vt:lpstr>CA model</vt:lpstr>
      <vt:lpstr>CA model</vt:lpstr>
      <vt:lpstr>CA Model</vt:lpstr>
      <vt:lpstr>Concluding remarks</vt:lpstr>
      <vt:lpstr>Future Works</vt:lpstr>
      <vt:lpstr>References</vt:lpstr>
      <vt:lpstr>References</vt:lpstr>
      <vt:lpstr>References</vt:lpstr>
      <vt:lpstr>Thank you so much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Outline of Cellular Automaton Universe via Cosmological KdV equation</dc:title>
  <dc:creator>Denok Handriarti</dc:creator>
  <cp:lastModifiedBy>Florentin Smarandache</cp:lastModifiedBy>
  <cp:revision>18</cp:revision>
  <dcterms:created xsi:type="dcterms:W3CDTF">2017-07-31T12:47:15Z</dcterms:created>
  <dcterms:modified xsi:type="dcterms:W3CDTF">2017-08-04T12:44:51Z</dcterms:modified>
</cp:coreProperties>
</file>