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61" r:id="rId4"/>
    <p:sldId id="270" r:id="rId5"/>
    <p:sldId id="271" r:id="rId6"/>
    <p:sldId id="272" r:id="rId7"/>
    <p:sldId id="273" r:id="rId8"/>
    <p:sldId id="274" r:id="rId9"/>
    <p:sldId id="275" r:id="rId10"/>
    <p:sldId id="262" r:id="rId11"/>
    <p:sldId id="285" r:id="rId12"/>
    <p:sldId id="286" r:id="rId13"/>
    <p:sldId id="287" r:id="rId14"/>
    <p:sldId id="288" r:id="rId15"/>
    <p:sldId id="289" r:id="rId16"/>
    <p:sldId id="290" r:id="rId17"/>
    <p:sldId id="291" r:id="rId18"/>
    <p:sldId id="292" r:id="rId19"/>
    <p:sldId id="293" r:id="rId20"/>
    <p:sldId id="294" r:id="rId21"/>
    <p:sldId id="295" r:id="rId22"/>
    <p:sldId id="263" r:id="rId23"/>
    <p:sldId id="276" r:id="rId24"/>
    <p:sldId id="277" r:id="rId25"/>
    <p:sldId id="278" r:id="rId26"/>
    <p:sldId id="279" r:id="rId27"/>
    <p:sldId id="280" r:id="rId28"/>
    <p:sldId id="281" r:id="rId29"/>
    <p:sldId id="282" r:id="rId30"/>
    <p:sldId id="283" r:id="rId31"/>
    <p:sldId id="284" r:id="rId32"/>
    <p:sldId id="264" r:id="rId33"/>
    <p:sldId id="265" r:id="rId34"/>
    <p:sldId id="266" r:id="rId35"/>
    <p:sldId id="268" r:id="rId36"/>
    <p:sldId id="267" r:id="rId37"/>
    <p:sldId id="269" r:id="rId38"/>
    <p:sldId id="258" r:id="rId39"/>
    <p:sldId id="259" r:id="rId40"/>
    <p:sldId id="260" r:id="rId4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u diapozitiv">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o-RO"/>
              <a:t>Clic pentru editare stil titlu</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o-RO"/>
              <a:t>Faceți clic pentru a edita stilul de subtitlu coordonator</a:t>
            </a:r>
            <a:endParaRPr lang="en-US" dirty="0"/>
          </a:p>
        </p:txBody>
      </p:sp>
      <p:sp>
        <p:nvSpPr>
          <p:cNvPr id="4" name="Date Placeholder 3"/>
          <p:cNvSpPr>
            <a:spLocks noGrp="1"/>
          </p:cNvSpPr>
          <p:nvPr>
            <p:ph type="dt" sz="half" idx="10"/>
          </p:nvPr>
        </p:nvSpPr>
        <p:spPr/>
        <p:txBody>
          <a:bodyPr/>
          <a:lstStyle/>
          <a:p>
            <a:fld id="{7DA69A78-0077-4E17-9510-F75FC471CE2C}" type="datetimeFigureOut">
              <a:rPr lang="ro-RO" smtClean="0"/>
              <a:t>08.05.2016</a:t>
            </a:fld>
            <a:endParaRPr lang="ro-RO"/>
          </a:p>
        </p:txBody>
      </p:sp>
      <p:sp>
        <p:nvSpPr>
          <p:cNvPr id="5" name="Footer Placeholder 4"/>
          <p:cNvSpPr>
            <a:spLocks noGrp="1"/>
          </p:cNvSpPr>
          <p:nvPr>
            <p:ph type="ftr" sz="quarter" idx="11"/>
          </p:nvPr>
        </p:nvSpPr>
        <p:spPr/>
        <p:txBody>
          <a:bodyPr/>
          <a:lstStyle/>
          <a:p>
            <a:endParaRPr lang="ro-RO"/>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AE0E6A3E-224A-410F-B270-F016BCE0B239}" type="slidenum">
              <a:rPr lang="ro-RO" smtClean="0"/>
              <a:t>‹#›</a:t>
            </a:fld>
            <a:endParaRPr lang="ro-RO"/>
          </a:p>
        </p:txBody>
      </p:sp>
    </p:spTree>
    <p:extLst>
      <p:ext uri="{BB962C8B-B14F-4D97-AF65-F5344CB8AC3E}">
        <p14:creationId xmlns:p14="http://schemas.microsoft.com/office/powerpoint/2010/main" val="13523885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u și conținu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o-RO"/>
              <a:t>Clic pentru editare stil titlu</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o-RO"/>
              <a:t>Editați stilurile de text coordonator</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10"/>
          </p:nvPr>
        </p:nvSpPr>
        <p:spPr/>
        <p:txBody>
          <a:bodyPr/>
          <a:lstStyle/>
          <a:p>
            <a:fld id="{7DA69A78-0077-4E17-9510-F75FC471CE2C}" type="datetimeFigureOut">
              <a:rPr lang="ro-RO" smtClean="0"/>
              <a:t>08.05.2016</a:t>
            </a:fld>
            <a:endParaRPr lang="ro-RO"/>
          </a:p>
        </p:txBody>
      </p:sp>
      <p:sp>
        <p:nvSpPr>
          <p:cNvPr id="5" name="Footer Placeholder 4"/>
          <p:cNvSpPr>
            <a:spLocks noGrp="1"/>
          </p:cNvSpPr>
          <p:nvPr>
            <p:ph type="ftr" sz="quarter" idx="11"/>
          </p:nvPr>
        </p:nvSpPr>
        <p:spPr/>
        <p:txBody>
          <a:bodyPr/>
          <a:lstStyle/>
          <a:p>
            <a:endParaRPr lang="ro-RO"/>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E0E6A3E-224A-410F-B270-F016BCE0B239}" type="slidenum">
              <a:rPr lang="ro-RO" smtClean="0"/>
              <a:t>‹#›</a:t>
            </a:fld>
            <a:endParaRPr lang="ro-RO"/>
          </a:p>
        </p:txBody>
      </p:sp>
    </p:spTree>
    <p:extLst>
      <p:ext uri="{BB962C8B-B14F-4D97-AF65-F5344CB8AC3E}">
        <p14:creationId xmlns:p14="http://schemas.microsoft.com/office/powerpoint/2010/main" val="21086277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ntet secțiune">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o-RO"/>
              <a:t>Clic pentru editare stil titlu</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o-RO"/>
              <a:t>Editați stilurile de text coordonator</a:t>
            </a:r>
          </a:p>
        </p:txBody>
      </p:sp>
      <p:sp>
        <p:nvSpPr>
          <p:cNvPr id="4" name="Date Placeholder 3"/>
          <p:cNvSpPr>
            <a:spLocks noGrp="1"/>
          </p:cNvSpPr>
          <p:nvPr>
            <p:ph type="dt" sz="half" idx="10"/>
          </p:nvPr>
        </p:nvSpPr>
        <p:spPr/>
        <p:txBody>
          <a:bodyPr/>
          <a:lstStyle/>
          <a:p>
            <a:fld id="{7DA69A78-0077-4E17-9510-F75FC471CE2C}" type="datetimeFigureOut">
              <a:rPr lang="ro-RO" smtClean="0"/>
              <a:t>08.05.2016</a:t>
            </a:fld>
            <a:endParaRPr lang="ro-RO"/>
          </a:p>
        </p:txBody>
      </p:sp>
      <p:sp>
        <p:nvSpPr>
          <p:cNvPr id="5" name="Footer Placeholder 4"/>
          <p:cNvSpPr>
            <a:spLocks noGrp="1"/>
          </p:cNvSpPr>
          <p:nvPr>
            <p:ph type="ftr" sz="quarter" idx="11"/>
          </p:nvPr>
        </p:nvSpPr>
        <p:spPr/>
        <p:txBody>
          <a:bodyPr/>
          <a:lstStyle/>
          <a:p>
            <a:endParaRPr lang="ro-RO"/>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E0E6A3E-224A-410F-B270-F016BCE0B239}" type="slidenum">
              <a:rPr lang="ro-RO" smtClean="0"/>
              <a:t>‹#›</a:t>
            </a:fld>
            <a:endParaRPr lang="ro-RO"/>
          </a:p>
        </p:txBody>
      </p:sp>
    </p:spTree>
    <p:extLst>
      <p:ext uri="{BB962C8B-B14F-4D97-AF65-F5344CB8AC3E}">
        <p14:creationId xmlns:p14="http://schemas.microsoft.com/office/powerpoint/2010/main" val="32912613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uă tipuri de conținu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o-RO"/>
              <a:t>Clic pentru editare stil titlu</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o-RO"/>
              <a:t>Editați stilurile de text coordonator</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o-RO"/>
              <a:t>Editați stilurile de text coordonator</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5" name="Date Placeholder 4"/>
          <p:cNvSpPr>
            <a:spLocks noGrp="1"/>
          </p:cNvSpPr>
          <p:nvPr>
            <p:ph type="dt" sz="half" idx="10"/>
          </p:nvPr>
        </p:nvSpPr>
        <p:spPr/>
        <p:txBody>
          <a:bodyPr/>
          <a:lstStyle/>
          <a:p>
            <a:fld id="{7DA69A78-0077-4E17-9510-F75FC471CE2C}" type="datetimeFigureOut">
              <a:rPr lang="ro-RO" smtClean="0"/>
              <a:t>08.05.2016</a:t>
            </a:fld>
            <a:endParaRPr lang="ro-RO"/>
          </a:p>
        </p:txBody>
      </p:sp>
      <p:sp>
        <p:nvSpPr>
          <p:cNvPr id="6" name="Footer Placeholder 5"/>
          <p:cNvSpPr>
            <a:spLocks noGrp="1"/>
          </p:cNvSpPr>
          <p:nvPr>
            <p:ph type="ftr" sz="quarter" idx="11"/>
          </p:nvPr>
        </p:nvSpPr>
        <p:spPr/>
        <p:txBody>
          <a:bodyPr/>
          <a:lstStyle/>
          <a:p>
            <a:endParaRPr lang="ro-RO"/>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AE0E6A3E-224A-410F-B270-F016BCE0B239}" type="slidenum">
              <a:rPr lang="ro-RO" smtClean="0"/>
              <a:t>‹#›</a:t>
            </a:fld>
            <a:endParaRPr lang="ro-RO"/>
          </a:p>
        </p:txBody>
      </p:sp>
    </p:spTree>
    <p:extLst>
      <p:ext uri="{BB962C8B-B14F-4D97-AF65-F5344CB8AC3E}">
        <p14:creationId xmlns:p14="http://schemas.microsoft.com/office/powerpoint/2010/main" val="42459548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ție">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o-RO"/>
              <a:t>Clic pentru editare stil titlu</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a:t>Editați stilurile de text coordonator</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o-RO"/>
              <a:t>Editați stilurile de text coordonator</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a:t>Editați stilurile de text coordonator</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o-RO"/>
              <a:t>Editați stilurile de text coordonator</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7" name="Date Placeholder 6"/>
          <p:cNvSpPr>
            <a:spLocks noGrp="1"/>
          </p:cNvSpPr>
          <p:nvPr>
            <p:ph type="dt" sz="half" idx="10"/>
          </p:nvPr>
        </p:nvSpPr>
        <p:spPr/>
        <p:txBody>
          <a:bodyPr/>
          <a:lstStyle/>
          <a:p>
            <a:fld id="{7DA69A78-0077-4E17-9510-F75FC471CE2C}" type="datetimeFigureOut">
              <a:rPr lang="ro-RO" smtClean="0"/>
              <a:t>08.05.2016</a:t>
            </a:fld>
            <a:endParaRPr lang="ro-RO"/>
          </a:p>
        </p:txBody>
      </p:sp>
      <p:sp>
        <p:nvSpPr>
          <p:cNvPr id="8" name="Footer Placeholder 7"/>
          <p:cNvSpPr>
            <a:spLocks noGrp="1"/>
          </p:cNvSpPr>
          <p:nvPr>
            <p:ph type="ftr" sz="quarter" idx="11"/>
          </p:nvPr>
        </p:nvSpPr>
        <p:spPr/>
        <p:txBody>
          <a:bodyPr/>
          <a:lstStyle/>
          <a:p>
            <a:endParaRPr lang="ro-RO"/>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AE0E6A3E-224A-410F-B270-F016BCE0B239}" type="slidenum">
              <a:rPr lang="ro-RO" smtClean="0"/>
              <a:t>‹#›</a:t>
            </a:fld>
            <a:endParaRPr lang="ro-RO"/>
          </a:p>
        </p:txBody>
      </p:sp>
    </p:spTree>
    <p:extLst>
      <p:ext uri="{BB962C8B-B14F-4D97-AF65-F5344CB8AC3E}">
        <p14:creationId xmlns:p14="http://schemas.microsoft.com/office/powerpoint/2010/main" val="38933562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Doar titl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a:t>Clic pentru editare stil titlu</a:t>
            </a:r>
            <a:endParaRPr lang="en-US" dirty="0"/>
          </a:p>
        </p:txBody>
      </p:sp>
      <p:sp>
        <p:nvSpPr>
          <p:cNvPr id="3" name="Date Placeholder 2"/>
          <p:cNvSpPr>
            <a:spLocks noGrp="1"/>
          </p:cNvSpPr>
          <p:nvPr>
            <p:ph type="dt" sz="half" idx="10"/>
          </p:nvPr>
        </p:nvSpPr>
        <p:spPr/>
        <p:txBody>
          <a:bodyPr/>
          <a:lstStyle/>
          <a:p>
            <a:fld id="{7DA69A78-0077-4E17-9510-F75FC471CE2C}" type="datetimeFigureOut">
              <a:rPr lang="ro-RO" smtClean="0"/>
              <a:t>08.05.2016</a:t>
            </a:fld>
            <a:endParaRPr lang="ro-RO"/>
          </a:p>
        </p:txBody>
      </p:sp>
      <p:sp>
        <p:nvSpPr>
          <p:cNvPr id="4" name="Footer Placeholder 3"/>
          <p:cNvSpPr>
            <a:spLocks noGrp="1"/>
          </p:cNvSpPr>
          <p:nvPr>
            <p:ph type="ftr" sz="quarter" idx="11"/>
          </p:nvPr>
        </p:nvSpPr>
        <p:spPr/>
        <p:txBody>
          <a:bodyPr/>
          <a:lstStyle/>
          <a:p>
            <a:endParaRPr lang="ro-RO"/>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AE0E6A3E-224A-410F-B270-F016BCE0B239}" type="slidenum">
              <a:rPr lang="ro-RO" smtClean="0"/>
              <a:t>‹#›</a:t>
            </a:fld>
            <a:endParaRPr lang="ro-RO"/>
          </a:p>
        </p:txBody>
      </p:sp>
    </p:spTree>
    <p:extLst>
      <p:ext uri="{BB962C8B-B14F-4D97-AF65-F5344CB8AC3E}">
        <p14:creationId xmlns:p14="http://schemas.microsoft.com/office/powerpoint/2010/main" val="27268108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Necompleta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A69A78-0077-4E17-9510-F75FC471CE2C}" type="datetimeFigureOut">
              <a:rPr lang="ro-RO" smtClean="0"/>
              <a:t>08.05.2016</a:t>
            </a:fld>
            <a:endParaRPr lang="ro-RO"/>
          </a:p>
        </p:txBody>
      </p:sp>
      <p:sp>
        <p:nvSpPr>
          <p:cNvPr id="3" name="Footer Placeholder 2"/>
          <p:cNvSpPr>
            <a:spLocks noGrp="1"/>
          </p:cNvSpPr>
          <p:nvPr>
            <p:ph type="ftr" sz="quarter" idx="11"/>
          </p:nvPr>
        </p:nvSpPr>
        <p:spPr/>
        <p:txBody>
          <a:bodyPr/>
          <a:lstStyle/>
          <a:p>
            <a:endParaRPr lang="ro-RO"/>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AE0E6A3E-224A-410F-B270-F016BCE0B239}" type="slidenum">
              <a:rPr lang="ro-RO" smtClean="0"/>
              <a:t>‹#›</a:t>
            </a:fld>
            <a:endParaRPr lang="ro-RO"/>
          </a:p>
        </p:txBody>
      </p:sp>
    </p:spTree>
    <p:extLst>
      <p:ext uri="{BB962C8B-B14F-4D97-AF65-F5344CB8AC3E}">
        <p14:creationId xmlns:p14="http://schemas.microsoft.com/office/powerpoint/2010/main" val="4580494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ținut cu legendă">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o-RO"/>
              <a:t>Clic pentru editare stil titlu</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o-RO"/>
              <a:t>Editați stilurile de text coordonator</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o-RO"/>
              <a:t>Editați stilurile de text coordonator</a:t>
            </a:r>
          </a:p>
        </p:txBody>
      </p:sp>
      <p:sp>
        <p:nvSpPr>
          <p:cNvPr id="5" name="Date Placeholder 4"/>
          <p:cNvSpPr>
            <a:spLocks noGrp="1"/>
          </p:cNvSpPr>
          <p:nvPr>
            <p:ph type="dt" sz="half" idx="10"/>
          </p:nvPr>
        </p:nvSpPr>
        <p:spPr/>
        <p:txBody>
          <a:bodyPr/>
          <a:lstStyle/>
          <a:p>
            <a:fld id="{7DA69A78-0077-4E17-9510-F75FC471CE2C}" type="datetimeFigureOut">
              <a:rPr lang="ro-RO" smtClean="0"/>
              <a:t>08.05.2016</a:t>
            </a:fld>
            <a:endParaRPr lang="ro-RO"/>
          </a:p>
        </p:txBody>
      </p:sp>
      <p:sp>
        <p:nvSpPr>
          <p:cNvPr id="6" name="Footer Placeholder 5"/>
          <p:cNvSpPr>
            <a:spLocks noGrp="1"/>
          </p:cNvSpPr>
          <p:nvPr>
            <p:ph type="ftr" sz="quarter" idx="11"/>
          </p:nvPr>
        </p:nvSpPr>
        <p:spPr/>
        <p:txBody>
          <a:bodyPr/>
          <a:lstStyle/>
          <a:p>
            <a:endParaRPr lang="ro-RO"/>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AE0E6A3E-224A-410F-B270-F016BCE0B239}" type="slidenum">
              <a:rPr lang="ro-RO" smtClean="0"/>
              <a:t>‹#›</a:t>
            </a:fld>
            <a:endParaRPr lang="ro-RO"/>
          </a:p>
        </p:txBody>
      </p:sp>
    </p:spTree>
    <p:extLst>
      <p:ext uri="{BB962C8B-B14F-4D97-AF65-F5344CB8AC3E}">
        <p14:creationId xmlns:p14="http://schemas.microsoft.com/office/powerpoint/2010/main" val="42575714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ine cu legendă">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o-RO"/>
              <a:t>Clic pentru editare stil titlu</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o-RO"/>
              <a:t>Faceți clic pe pictogramă pentru a adăuga o imagine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o-RO"/>
              <a:t>Editați stilurile de text coordonator</a:t>
            </a:r>
          </a:p>
        </p:txBody>
      </p:sp>
      <p:sp>
        <p:nvSpPr>
          <p:cNvPr id="5" name="Date Placeholder 4"/>
          <p:cNvSpPr>
            <a:spLocks noGrp="1"/>
          </p:cNvSpPr>
          <p:nvPr>
            <p:ph type="dt" sz="half" idx="10"/>
          </p:nvPr>
        </p:nvSpPr>
        <p:spPr/>
        <p:txBody>
          <a:bodyPr/>
          <a:lstStyle/>
          <a:p>
            <a:fld id="{7DA69A78-0077-4E17-9510-F75FC471CE2C}" type="datetimeFigureOut">
              <a:rPr lang="ro-RO" smtClean="0"/>
              <a:t>08.05.2016</a:t>
            </a:fld>
            <a:endParaRPr lang="ro-RO"/>
          </a:p>
        </p:txBody>
      </p:sp>
      <p:sp>
        <p:nvSpPr>
          <p:cNvPr id="6" name="Footer Placeholder 5"/>
          <p:cNvSpPr>
            <a:spLocks noGrp="1"/>
          </p:cNvSpPr>
          <p:nvPr>
            <p:ph type="ftr" sz="quarter" idx="11"/>
          </p:nvPr>
        </p:nvSpPr>
        <p:spPr/>
        <p:txBody>
          <a:bodyPr/>
          <a:lstStyle/>
          <a:p>
            <a:endParaRPr lang="ro-RO"/>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E0E6A3E-224A-410F-B270-F016BCE0B239}" type="slidenum">
              <a:rPr lang="ro-RO" smtClean="0"/>
              <a:t>‹#›</a:t>
            </a:fld>
            <a:endParaRPr lang="ro-RO"/>
          </a:p>
        </p:txBody>
      </p:sp>
    </p:spTree>
    <p:extLst>
      <p:ext uri="{BB962C8B-B14F-4D97-AF65-F5344CB8AC3E}">
        <p14:creationId xmlns:p14="http://schemas.microsoft.com/office/powerpoint/2010/main" val="18734051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u și legendă">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o-RO"/>
              <a:t>Clic pentru editare stil titlu</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o-RO"/>
              <a:t>Editați stilurile de text coordonator</a:t>
            </a:r>
          </a:p>
        </p:txBody>
      </p:sp>
      <p:sp>
        <p:nvSpPr>
          <p:cNvPr id="4" name="Date Placeholder 3"/>
          <p:cNvSpPr>
            <a:spLocks noGrp="1"/>
          </p:cNvSpPr>
          <p:nvPr>
            <p:ph type="dt" sz="half" idx="10"/>
          </p:nvPr>
        </p:nvSpPr>
        <p:spPr/>
        <p:txBody>
          <a:bodyPr/>
          <a:lstStyle/>
          <a:p>
            <a:fld id="{7DA69A78-0077-4E17-9510-F75FC471CE2C}" type="datetimeFigureOut">
              <a:rPr lang="ro-RO" smtClean="0"/>
              <a:t>08.05.2016</a:t>
            </a:fld>
            <a:endParaRPr lang="ro-RO"/>
          </a:p>
        </p:txBody>
      </p:sp>
      <p:sp>
        <p:nvSpPr>
          <p:cNvPr id="5" name="Footer Placeholder 4"/>
          <p:cNvSpPr>
            <a:spLocks noGrp="1"/>
          </p:cNvSpPr>
          <p:nvPr>
            <p:ph type="ftr" sz="quarter" idx="11"/>
          </p:nvPr>
        </p:nvSpPr>
        <p:spPr/>
        <p:txBody>
          <a:bodyPr/>
          <a:lstStyle/>
          <a:p>
            <a:endParaRPr lang="ro-RO"/>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E0E6A3E-224A-410F-B270-F016BCE0B239}" type="slidenum">
              <a:rPr lang="ro-RO" smtClean="0"/>
              <a:t>‹#›</a:t>
            </a:fld>
            <a:endParaRPr lang="ro-RO"/>
          </a:p>
        </p:txBody>
      </p:sp>
    </p:spTree>
    <p:extLst>
      <p:ext uri="{BB962C8B-B14F-4D97-AF65-F5344CB8AC3E}">
        <p14:creationId xmlns:p14="http://schemas.microsoft.com/office/powerpoint/2010/main" val="3724684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 cu legendă">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o-RO"/>
              <a:t>Clic pentru editare stil titlu</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o-RO"/>
              <a:t>Editați stilurile de text coordonator</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o-RO"/>
              <a:t>Editați stilurile de text coordonator</a:t>
            </a:r>
          </a:p>
        </p:txBody>
      </p:sp>
      <p:sp>
        <p:nvSpPr>
          <p:cNvPr id="4" name="Date Placeholder 3"/>
          <p:cNvSpPr>
            <a:spLocks noGrp="1"/>
          </p:cNvSpPr>
          <p:nvPr>
            <p:ph type="dt" sz="half" idx="10"/>
          </p:nvPr>
        </p:nvSpPr>
        <p:spPr/>
        <p:txBody>
          <a:bodyPr/>
          <a:lstStyle/>
          <a:p>
            <a:fld id="{7DA69A78-0077-4E17-9510-F75FC471CE2C}" type="datetimeFigureOut">
              <a:rPr lang="ro-RO" smtClean="0"/>
              <a:t>08.05.2016</a:t>
            </a:fld>
            <a:endParaRPr lang="ro-RO"/>
          </a:p>
        </p:txBody>
      </p:sp>
      <p:sp>
        <p:nvSpPr>
          <p:cNvPr id="5" name="Footer Placeholder 4"/>
          <p:cNvSpPr>
            <a:spLocks noGrp="1"/>
          </p:cNvSpPr>
          <p:nvPr>
            <p:ph type="ftr" sz="quarter" idx="11"/>
          </p:nvPr>
        </p:nvSpPr>
        <p:spPr/>
        <p:txBody>
          <a:bodyPr/>
          <a:lstStyle/>
          <a:p>
            <a:endParaRPr lang="ro-RO"/>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E0E6A3E-224A-410F-B270-F016BCE0B239}" type="slidenum">
              <a:rPr lang="ro-RO" smtClean="0"/>
              <a:t>‹#›</a:t>
            </a:fld>
            <a:endParaRPr lang="ro-RO"/>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2177328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de vizită">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o-RO"/>
              <a:t>Clic pentru editare stil titlu</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o-RO"/>
              <a:t>Editați stilurile de text coordonator</a:t>
            </a:r>
          </a:p>
        </p:txBody>
      </p:sp>
      <p:sp>
        <p:nvSpPr>
          <p:cNvPr id="5" name="Date Placeholder 4"/>
          <p:cNvSpPr>
            <a:spLocks noGrp="1"/>
          </p:cNvSpPr>
          <p:nvPr>
            <p:ph type="dt" sz="half" idx="10"/>
          </p:nvPr>
        </p:nvSpPr>
        <p:spPr/>
        <p:txBody>
          <a:bodyPr/>
          <a:lstStyle/>
          <a:p>
            <a:fld id="{7DA69A78-0077-4E17-9510-F75FC471CE2C}" type="datetimeFigureOut">
              <a:rPr lang="ro-RO" smtClean="0"/>
              <a:t>08.05.2016</a:t>
            </a:fld>
            <a:endParaRPr lang="ro-RO"/>
          </a:p>
        </p:txBody>
      </p:sp>
      <p:sp>
        <p:nvSpPr>
          <p:cNvPr id="6" name="Footer Placeholder 5"/>
          <p:cNvSpPr>
            <a:spLocks noGrp="1"/>
          </p:cNvSpPr>
          <p:nvPr>
            <p:ph type="ftr" sz="quarter" idx="11"/>
          </p:nvPr>
        </p:nvSpPr>
        <p:spPr/>
        <p:txBody>
          <a:bodyPr/>
          <a:lstStyle/>
          <a:p>
            <a:endParaRPr lang="ro-RO"/>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E0E6A3E-224A-410F-B270-F016BCE0B239}" type="slidenum">
              <a:rPr lang="ro-RO" smtClean="0"/>
              <a:t>‹#›</a:t>
            </a:fld>
            <a:endParaRPr lang="ro-RO"/>
          </a:p>
        </p:txBody>
      </p:sp>
    </p:spTree>
    <p:extLst>
      <p:ext uri="{BB962C8B-B14F-4D97-AF65-F5344CB8AC3E}">
        <p14:creationId xmlns:p14="http://schemas.microsoft.com/office/powerpoint/2010/main" val="32236678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t carte de vizită">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o-RO"/>
              <a:t>Clic pentru editare stil titlu</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o-RO"/>
              <a:t>Editați stilurile de text coordonator</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o-RO"/>
              <a:t>Editați stilurile de text coordonator</a:t>
            </a:r>
          </a:p>
        </p:txBody>
      </p:sp>
      <p:sp>
        <p:nvSpPr>
          <p:cNvPr id="5" name="Date Placeholder 4"/>
          <p:cNvSpPr>
            <a:spLocks noGrp="1"/>
          </p:cNvSpPr>
          <p:nvPr>
            <p:ph type="dt" sz="half" idx="10"/>
          </p:nvPr>
        </p:nvSpPr>
        <p:spPr/>
        <p:txBody>
          <a:bodyPr/>
          <a:lstStyle/>
          <a:p>
            <a:fld id="{7DA69A78-0077-4E17-9510-F75FC471CE2C}" type="datetimeFigureOut">
              <a:rPr lang="ro-RO" smtClean="0"/>
              <a:t>08.05.2016</a:t>
            </a:fld>
            <a:endParaRPr lang="ro-RO"/>
          </a:p>
        </p:txBody>
      </p:sp>
      <p:sp>
        <p:nvSpPr>
          <p:cNvPr id="6" name="Footer Placeholder 5"/>
          <p:cNvSpPr>
            <a:spLocks noGrp="1"/>
          </p:cNvSpPr>
          <p:nvPr>
            <p:ph type="ftr" sz="quarter" idx="11"/>
          </p:nvPr>
        </p:nvSpPr>
        <p:spPr/>
        <p:txBody>
          <a:bodyPr/>
          <a:lstStyle/>
          <a:p>
            <a:endParaRPr lang="ro-RO"/>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E0E6A3E-224A-410F-B270-F016BCE0B239}" type="slidenum">
              <a:rPr lang="ro-RO" smtClean="0"/>
              <a:t>‹#›</a:t>
            </a:fld>
            <a:endParaRPr lang="ro-RO"/>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8515325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devărat sau fals">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o-RO"/>
              <a:t>Clic pentru editare stil titlu</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o-RO"/>
              <a:t>Editați stilurile de text coordonator</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o-RO"/>
              <a:t>Editați stilurile de text coordonator</a:t>
            </a:r>
          </a:p>
        </p:txBody>
      </p:sp>
      <p:sp>
        <p:nvSpPr>
          <p:cNvPr id="5" name="Date Placeholder 4"/>
          <p:cNvSpPr>
            <a:spLocks noGrp="1"/>
          </p:cNvSpPr>
          <p:nvPr>
            <p:ph type="dt" sz="half" idx="10"/>
          </p:nvPr>
        </p:nvSpPr>
        <p:spPr/>
        <p:txBody>
          <a:bodyPr/>
          <a:lstStyle/>
          <a:p>
            <a:fld id="{7DA69A78-0077-4E17-9510-F75FC471CE2C}" type="datetimeFigureOut">
              <a:rPr lang="ro-RO" smtClean="0"/>
              <a:t>08.05.2016</a:t>
            </a:fld>
            <a:endParaRPr lang="ro-RO"/>
          </a:p>
        </p:txBody>
      </p:sp>
      <p:sp>
        <p:nvSpPr>
          <p:cNvPr id="6" name="Footer Placeholder 5"/>
          <p:cNvSpPr>
            <a:spLocks noGrp="1"/>
          </p:cNvSpPr>
          <p:nvPr>
            <p:ph type="ftr" sz="quarter" idx="11"/>
          </p:nvPr>
        </p:nvSpPr>
        <p:spPr/>
        <p:txBody>
          <a:bodyPr/>
          <a:lstStyle/>
          <a:p>
            <a:endParaRPr lang="ro-RO"/>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E0E6A3E-224A-410F-B270-F016BCE0B239}" type="slidenum">
              <a:rPr lang="ro-RO" smtClean="0"/>
              <a:t>‹#›</a:t>
            </a:fld>
            <a:endParaRPr lang="ro-RO"/>
          </a:p>
        </p:txBody>
      </p:sp>
    </p:spTree>
    <p:extLst>
      <p:ext uri="{BB962C8B-B14F-4D97-AF65-F5344CB8AC3E}">
        <p14:creationId xmlns:p14="http://schemas.microsoft.com/office/powerpoint/2010/main" val="11739345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ext vertical și titl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a:t>Clic pentru editare stil titlu</a:t>
            </a:r>
            <a:endParaRPr lang="en-US" dirty="0"/>
          </a:p>
        </p:txBody>
      </p:sp>
      <p:sp>
        <p:nvSpPr>
          <p:cNvPr id="3" name="Vertical Text Placeholder 2"/>
          <p:cNvSpPr>
            <a:spLocks noGrp="1"/>
          </p:cNvSpPr>
          <p:nvPr>
            <p:ph type="body" orient="vert" idx="1"/>
          </p:nvPr>
        </p:nvSpPr>
        <p:spPr/>
        <p:txBody>
          <a:bodyPr vert="eaVert" anchor="t"/>
          <a:lstStyle/>
          <a:p>
            <a:pPr lvl="0"/>
            <a:r>
              <a:rPr lang="ro-RO"/>
              <a:t>Editați stilurile de text coordonator</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10"/>
          </p:nvPr>
        </p:nvSpPr>
        <p:spPr/>
        <p:txBody>
          <a:bodyPr/>
          <a:lstStyle/>
          <a:p>
            <a:fld id="{7DA69A78-0077-4E17-9510-F75FC471CE2C}" type="datetimeFigureOut">
              <a:rPr lang="ro-RO" smtClean="0"/>
              <a:t>08.05.2016</a:t>
            </a:fld>
            <a:endParaRPr lang="ro-RO"/>
          </a:p>
        </p:txBody>
      </p:sp>
      <p:sp>
        <p:nvSpPr>
          <p:cNvPr id="5" name="Footer Placeholder 4"/>
          <p:cNvSpPr>
            <a:spLocks noGrp="1"/>
          </p:cNvSpPr>
          <p:nvPr>
            <p:ph type="ftr" sz="quarter" idx="11"/>
          </p:nvPr>
        </p:nvSpPr>
        <p:spPr/>
        <p:txBody>
          <a:bodyPr/>
          <a:lstStyle/>
          <a:p>
            <a:endParaRPr lang="ro-RO"/>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E0E6A3E-224A-410F-B270-F016BCE0B239}" type="slidenum">
              <a:rPr lang="ro-RO" smtClean="0"/>
              <a:t>‹#›</a:t>
            </a:fld>
            <a:endParaRPr lang="ro-RO"/>
          </a:p>
        </p:txBody>
      </p:sp>
    </p:spTree>
    <p:extLst>
      <p:ext uri="{BB962C8B-B14F-4D97-AF65-F5344CB8AC3E}">
        <p14:creationId xmlns:p14="http://schemas.microsoft.com/office/powerpoint/2010/main" val="8544163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lu vertical și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o-RO"/>
              <a:t>Clic pentru editare stil titlu</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o-RO"/>
              <a:t>Editați stilurile de text coordonator</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10"/>
          </p:nvPr>
        </p:nvSpPr>
        <p:spPr/>
        <p:txBody>
          <a:bodyPr/>
          <a:lstStyle/>
          <a:p>
            <a:fld id="{7DA69A78-0077-4E17-9510-F75FC471CE2C}" type="datetimeFigureOut">
              <a:rPr lang="ro-RO" smtClean="0"/>
              <a:t>08.05.2016</a:t>
            </a:fld>
            <a:endParaRPr lang="ro-RO"/>
          </a:p>
        </p:txBody>
      </p:sp>
      <p:sp>
        <p:nvSpPr>
          <p:cNvPr id="5" name="Footer Placeholder 4"/>
          <p:cNvSpPr>
            <a:spLocks noGrp="1"/>
          </p:cNvSpPr>
          <p:nvPr>
            <p:ph type="ftr" sz="quarter" idx="11"/>
          </p:nvPr>
        </p:nvSpPr>
        <p:spPr/>
        <p:txBody>
          <a:bodyPr/>
          <a:lstStyle/>
          <a:p>
            <a:endParaRPr lang="ro-RO"/>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E0E6A3E-224A-410F-B270-F016BCE0B239}" type="slidenum">
              <a:rPr lang="ro-RO" smtClean="0"/>
              <a:t>‹#›</a:t>
            </a:fld>
            <a:endParaRPr lang="ro-RO"/>
          </a:p>
        </p:txBody>
      </p:sp>
    </p:spTree>
    <p:extLst>
      <p:ext uri="{BB962C8B-B14F-4D97-AF65-F5344CB8AC3E}">
        <p14:creationId xmlns:p14="http://schemas.microsoft.com/office/powerpoint/2010/main" val="18296152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o-RO"/>
              <a:t>Clic pentru editare stil titlu</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o-RO"/>
              <a:t>Editați stilurile de text coordonator</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7DA69A78-0077-4E17-9510-F75FC471CE2C}" type="datetimeFigureOut">
              <a:rPr lang="ro-RO" smtClean="0"/>
              <a:t>08.05.2016</a:t>
            </a:fld>
            <a:endParaRPr lang="ro-RO"/>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o-RO"/>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AE0E6A3E-224A-410F-B270-F016BCE0B239}" type="slidenum">
              <a:rPr lang="ro-RO" smtClean="0"/>
              <a:t>‹#›</a:t>
            </a:fld>
            <a:endParaRPr lang="ro-RO"/>
          </a:p>
        </p:txBody>
      </p:sp>
    </p:spTree>
    <p:extLst>
      <p:ext uri="{BB962C8B-B14F-4D97-AF65-F5344CB8AC3E}">
        <p14:creationId xmlns:p14="http://schemas.microsoft.com/office/powerpoint/2010/main" val="312301126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7.xml"/><Relationship Id="rId4" Type="http://schemas.openxmlformats.org/officeDocument/2006/relationships/image" Target="../media/image9.emf"/></Relationships>
</file>

<file path=ppt/slides/_rels/slide19.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Layout" Target="../slideLayouts/slideLayout7.xml"/><Relationship Id="rId4" Type="http://schemas.openxmlformats.org/officeDocument/2006/relationships/image" Target="../media/image16.emf"/></Relationships>
</file>

<file path=ppt/slides/_rels/slide25.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emf"/><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3.emf"/><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5.emf"/><Relationship Id="rId1" Type="http://schemas.openxmlformats.org/officeDocument/2006/relationships/slideLayout" Target="../slideLayouts/slideLayout7.xml"/><Relationship Id="rId4" Type="http://schemas.openxmlformats.org/officeDocument/2006/relationships/image" Target="../media/image27.em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28.emf"/><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30.emf"/><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p:cNvSpPr>
            <a:spLocks noGrp="1"/>
          </p:cNvSpPr>
          <p:nvPr>
            <p:ph type="ctrTitle"/>
          </p:nvPr>
        </p:nvSpPr>
        <p:spPr>
          <a:xfrm>
            <a:off x="2120347" y="3834118"/>
            <a:ext cx="9494147" cy="1475013"/>
          </a:xfrm>
        </p:spPr>
        <p:txBody>
          <a:bodyPr>
            <a:noAutofit/>
          </a:bodyPr>
          <a:lstStyle/>
          <a:p>
            <a:pPr algn="ctr">
              <a:lnSpc>
                <a:spcPct val="150000"/>
              </a:lnSpc>
            </a:pPr>
            <a:r>
              <a:rPr lang="en-US" sz="2800" b="1" dirty="0">
                <a:latin typeface="Century" panose="02040604050505020304" pitchFamily="18" charset="0"/>
              </a:rPr>
              <a:t>Medical Diagnosis Using Distance-Based Similarity</a:t>
            </a:r>
            <a:br>
              <a:rPr lang="en-US" sz="2800" b="1" dirty="0">
                <a:latin typeface="Century" panose="02040604050505020304" pitchFamily="18" charset="0"/>
              </a:rPr>
            </a:br>
            <a:r>
              <a:rPr lang="en-US" sz="2800" b="1" dirty="0">
                <a:latin typeface="Century" panose="02040604050505020304" pitchFamily="18" charset="0"/>
              </a:rPr>
              <a:t>Measures of Single Valued Neutrosophic Multisets</a:t>
            </a:r>
            <a:endParaRPr lang="en-US" sz="2800" dirty="0">
              <a:latin typeface="Century" panose="02040604050505020304" pitchFamily="18" charset="0"/>
            </a:endParaRPr>
          </a:p>
        </p:txBody>
      </p:sp>
      <p:sp>
        <p:nvSpPr>
          <p:cNvPr id="3" name="CasetăText 2"/>
          <p:cNvSpPr txBox="1"/>
          <p:nvPr/>
        </p:nvSpPr>
        <p:spPr>
          <a:xfrm>
            <a:off x="3154019" y="1179538"/>
            <a:ext cx="3829878" cy="369332"/>
          </a:xfrm>
          <a:prstGeom prst="rect">
            <a:avLst/>
          </a:prstGeom>
          <a:noFill/>
        </p:spPr>
        <p:txBody>
          <a:bodyPr wrap="square" rtlCol="0">
            <a:spAutoFit/>
          </a:bodyPr>
          <a:lstStyle/>
          <a:p>
            <a:r>
              <a:rPr lang="en-US" b="1" dirty="0">
                <a:latin typeface="Century" panose="02040604050505020304" pitchFamily="18" charset="0"/>
              </a:rPr>
              <a:t>Shan Ye</a:t>
            </a:r>
            <a:r>
              <a:rPr lang="en-US" baseline="30000" dirty="0">
                <a:latin typeface="Century" panose="02040604050505020304" pitchFamily="18" charset="0"/>
              </a:rPr>
              <a:t>1</a:t>
            </a:r>
            <a:r>
              <a:rPr lang="en-US" dirty="0">
                <a:latin typeface="Century" panose="02040604050505020304" pitchFamily="18" charset="0"/>
              </a:rPr>
              <a:t>, </a:t>
            </a:r>
            <a:r>
              <a:rPr lang="en-US" b="1" dirty="0">
                <a:latin typeface="Century" panose="02040604050505020304" pitchFamily="18" charset="0"/>
              </a:rPr>
              <a:t>Jing Fu</a:t>
            </a:r>
            <a:r>
              <a:rPr lang="en-US" baseline="30000" dirty="0">
                <a:latin typeface="Century" panose="02040604050505020304" pitchFamily="18" charset="0"/>
              </a:rPr>
              <a:t>2</a:t>
            </a:r>
            <a:r>
              <a:rPr lang="en-US" b="1" dirty="0">
                <a:latin typeface="Century" panose="02040604050505020304" pitchFamily="18" charset="0"/>
              </a:rPr>
              <a:t> </a:t>
            </a:r>
            <a:r>
              <a:rPr lang="en-US" dirty="0">
                <a:latin typeface="Century" panose="02040604050505020304" pitchFamily="18" charset="0"/>
              </a:rPr>
              <a:t>and</a:t>
            </a:r>
            <a:r>
              <a:rPr lang="en-US" b="1" dirty="0">
                <a:latin typeface="Century" panose="02040604050505020304" pitchFamily="18" charset="0"/>
              </a:rPr>
              <a:t> Jun Ye</a:t>
            </a:r>
            <a:r>
              <a:rPr lang="en-US" baseline="30000" dirty="0">
                <a:latin typeface="Century" panose="02040604050505020304" pitchFamily="18" charset="0"/>
              </a:rPr>
              <a:t>3</a:t>
            </a:r>
            <a:endParaRPr lang="ro-RO" baseline="30000" dirty="0">
              <a:latin typeface="Century" panose="02040604050505020304" pitchFamily="18" charset="0"/>
            </a:endParaRPr>
          </a:p>
        </p:txBody>
      </p:sp>
      <p:sp>
        <p:nvSpPr>
          <p:cNvPr id="6" name="Dreptunghi 5"/>
          <p:cNvSpPr/>
          <p:nvPr/>
        </p:nvSpPr>
        <p:spPr>
          <a:xfrm>
            <a:off x="3273288" y="1560488"/>
            <a:ext cx="8759685" cy="1015663"/>
          </a:xfrm>
          <a:prstGeom prst="rect">
            <a:avLst/>
          </a:prstGeom>
        </p:spPr>
        <p:txBody>
          <a:bodyPr wrap="square">
            <a:spAutoFit/>
          </a:bodyPr>
          <a:lstStyle/>
          <a:p>
            <a:r>
              <a:rPr lang="ro-RO" sz="1200" dirty="0">
                <a:latin typeface="Century" panose="02040604050505020304" pitchFamily="18" charset="0"/>
                <a:cs typeface="Times New Roman" panose="02020603050405020304" pitchFamily="18" charset="0"/>
              </a:rPr>
              <a:t>1 </a:t>
            </a:r>
            <a:r>
              <a:rPr lang="ro-RO" sz="1200" dirty="0" err="1">
                <a:latin typeface="Century" panose="02040604050505020304" pitchFamily="18" charset="0"/>
                <a:cs typeface="Times New Roman" panose="02020603050405020304" pitchFamily="18" charset="0"/>
              </a:rPr>
              <a:t>Tashan</a:t>
            </a:r>
            <a:r>
              <a:rPr lang="ro-RO" sz="1200" dirty="0">
                <a:latin typeface="Century" panose="02040604050505020304" pitchFamily="18" charset="0"/>
                <a:cs typeface="Times New Roman" panose="02020603050405020304" pitchFamily="18" charset="0"/>
              </a:rPr>
              <a:t> </a:t>
            </a:r>
            <a:r>
              <a:rPr lang="ro-RO" sz="1200" dirty="0" err="1">
                <a:latin typeface="Century" panose="02040604050505020304" pitchFamily="18" charset="0"/>
                <a:cs typeface="Times New Roman" panose="02020603050405020304" pitchFamily="18" charset="0"/>
              </a:rPr>
              <a:t>Community</a:t>
            </a:r>
            <a:r>
              <a:rPr lang="ro-RO" sz="1200" dirty="0">
                <a:latin typeface="Century" panose="02040604050505020304" pitchFamily="18" charset="0"/>
                <a:cs typeface="Times New Roman" panose="02020603050405020304" pitchFamily="18" charset="0"/>
              </a:rPr>
              <a:t> </a:t>
            </a:r>
            <a:r>
              <a:rPr lang="ro-RO" sz="1200" dirty="0" err="1">
                <a:latin typeface="Century" panose="02040604050505020304" pitchFamily="18" charset="0"/>
                <a:cs typeface="Times New Roman" panose="02020603050405020304" pitchFamily="18" charset="0"/>
              </a:rPr>
              <a:t>Health</a:t>
            </a:r>
            <a:r>
              <a:rPr lang="ro-RO" sz="1200" dirty="0">
                <a:latin typeface="Century" panose="02040604050505020304" pitchFamily="18" charset="0"/>
                <a:cs typeface="Times New Roman" panose="02020603050405020304" pitchFamily="18" charset="0"/>
              </a:rPr>
              <a:t> Service Center. 29 Huiri Bridge, </a:t>
            </a:r>
            <a:r>
              <a:rPr lang="ro-RO" sz="1200" dirty="0" err="1">
                <a:latin typeface="Century" panose="02040604050505020304" pitchFamily="18" charset="0"/>
                <a:cs typeface="Times New Roman" panose="02020603050405020304" pitchFamily="18" charset="0"/>
              </a:rPr>
              <a:t>Yuecheng</a:t>
            </a:r>
            <a:r>
              <a:rPr lang="ro-RO" sz="1200" dirty="0">
                <a:latin typeface="Century" panose="02040604050505020304" pitchFamily="18" charset="0"/>
                <a:cs typeface="Times New Roman" panose="02020603050405020304" pitchFamily="18" charset="0"/>
              </a:rPr>
              <a:t> District, </a:t>
            </a:r>
            <a:r>
              <a:rPr lang="ro-RO" sz="1200" dirty="0" err="1">
                <a:latin typeface="Century" panose="02040604050505020304" pitchFamily="18" charset="0"/>
                <a:cs typeface="Times New Roman" panose="02020603050405020304" pitchFamily="18" charset="0"/>
              </a:rPr>
              <a:t>Shaoxing</a:t>
            </a:r>
            <a:r>
              <a:rPr lang="ro-RO" sz="1200" dirty="0">
                <a:latin typeface="Century" panose="02040604050505020304" pitchFamily="18" charset="0"/>
                <a:cs typeface="Times New Roman" panose="02020603050405020304" pitchFamily="18" charset="0"/>
              </a:rPr>
              <a:t>, </a:t>
            </a:r>
            <a:r>
              <a:rPr lang="ro-RO" sz="1200" dirty="0" err="1">
                <a:latin typeface="Century" panose="02040604050505020304" pitchFamily="18" charset="0"/>
                <a:cs typeface="Times New Roman" panose="02020603050405020304" pitchFamily="18" charset="0"/>
              </a:rPr>
              <a:t>Zhejiang</a:t>
            </a:r>
            <a:r>
              <a:rPr lang="ro-RO" sz="1200" dirty="0">
                <a:latin typeface="Century" panose="02040604050505020304" pitchFamily="18" charset="0"/>
                <a:cs typeface="Times New Roman" panose="02020603050405020304" pitchFamily="18" charset="0"/>
              </a:rPr>
              <a:t> 312000, P.R. China. E-mail: shanyeh@sina.com</a:t>
            </a:r>
          </a:p>
          <a:p>
            <a:r>
              <a:rPr lang="ro-RO" sz="1200" dirty="0">
                <a:latin typeface="Century" panose="02040604050505020304" pitchFamily="18" charset="0"/>
                <a:cs typeface="Times New Roman" panose="02020603050405020304" pitchFamily="18" charset="0"/>
              </a:rPr>
              <a:t>2 </a:t>
            </a:r>
            <a:r>
              <a:rPr lang="ro-RO" sz="1200" dirty="0" err="1">
                <a:latin typeface="Century" panose="02040604050505020304" pitchFamily="18" charset="0"/>
                <a:cs typeface="Times New Roman" panose="02020603050405020304" pitchFamily="18" charset="0"/>
              </a:rPr>
              <a:t>Shaoxing</a:t>
            </a:r>
            <a:r>
              <a:rPr lang="ro-RO" sz="1200" dirty="0">
                <a:latin typeface="Century" panose="02040604050505020304" pitchFamily="18" charset="0"/>
                <a:cs typeface="Times New Roman" panose="02020603050405020304" pitchFamily="18" charset="0"/>
              </a:rPr>
              <a:t> </a:t>
            </a:r>
            <a:r>
              <a:rPr lang="ro-RO" sz="1200" dirty="0" err="1">
                <a:latin typeface="Century" panose="02040604050505020304" pitchFamily="18" charset="0"/>
                <a:cs typeface="Times New Roman" panose="02020603050405020304" pitchFamily="18" charset="0"/>
              </a:rPr>
              <a:t>Second</a:t>
            </a:r>
            <a:r>
              <a:rPr lang="ro-RO" sz="1200" dirty="0">
                <a:latin typeface="Century" panose="02040604050505020304" pitchFamily="18" charset="0"/>
                <a:cs typeface="Times New Roman" panose="02020603050405020304" pitchFamily="18" charset="0"/>
              </a:rPr>
              <a:t> </a:t>
            </a:r>
            <a:r>
              <a:rPr lang="ro-RO" sz="1200" dirty="0" err="1">
                <a:latin typeface="Century" panose="02040604050505020304" pitchFamily="18" charset="0"/>
                <a:cs typeface="Times New Roman" panose="02020603050405020304" pitchFamily="18" charset="0"/>
              </a:rPr>
              <a:t>Hospital</a:t>
            </a:r>
            <a:r>
              <a:rPr lang="ro-RO" sz="1200" dirty="0">
                <a:latin typeface="Century" panose="02040604050505020304" pitchFamily="18" charset="0"/>
                <a:cs typeface="Times New Roman" panose="02020603050405020304" pitchFamily="18" charset="0"/>
              </a:rPr>
              <a:t>, 123 </a:t>
            </a:r>
            <a:r>
              <a:rPr lang="ro-RO" sz="1200" dirty="0" err="1">
                <a:latin typeface="Century" panose="02040604050505020304" pitchFamily="18" charset="0"/>
                <a:cs typeface="Times New Roman" panose="02020603050405020304" pitchFamily="18" charset="0"/>
              </a:rPr>
              <a:t>Yanan</a:t>
            </a:r>
            <a:r>
              <a:rPr lang="ro-RO" sz="1200" dirty="0">
                <a:latin typeface="Century" panose="02040604050505020304" pitchFamily="18" charset="0"/>
                <a:cs typeface="Times New Roman" panose="02020603050405020304" pitchFamily="18" charset="0"/>
              </a:rPr>
              <a:t> </a:t>
            </a:r>
            <a:r>
              <a:rPr lang="ro-RO" sz="1200" dirty="0" err="1">
                <a:latin typeface="Century" panose="02040604050505020304" pitchFamily="18" charset="0"/>
                <a:cs typeface="Times New Roman" panose="02020603050405020304" pitchFamily="18" charset="0"/>
              </a:rPr>
              <a:t>Road</a:t>
            </a:r>
            <a:r>
              <a:rPr lang="ro-RO" sz="1200" dirty="0">
                <a:latin typeface="Century" panose="02040604050505020304" pitchFamily="18" charset="0"/>
                <a:cs typeface="Times New Roman" panose="02020603050405020304" pitchFamily="18" charset="0"/>
              </a:rPr>
              <a:t>, </a:t>
            </a:r>
            <a:r>
              <a:rPr lang="ro-RO" sz="1200" dirty="0" err="1">
                <a:latin typeface="Century" panose="02040604050505020304" pitchFamily="18" charset="0"/>
                <a:cs typeface="Times New Roman" panose="02020603050405020304" pitchFamily="18" charset="0"/>
              </a:rPr>
              <a:t>Shaoxing</a:t>
            </a:r>
            <a:r>
              <a:rPr lang="ro-RO" sz="1200" dirty="0">
                <a:latin typeface="Century" panose="02040604050505020304" pitchFamily="18" charset="0"/>
                <a:cs typeface="Times New Roman" panose="02020603050405020304" pitchFamily="18" charset="0"/>
              </a:rPr>
              <a:t>, </a:t>
            </a:r>
            <a:r>
              <a:rPr lang="ro-RO" sz="1200" dirty="0" err="1">
                <a:latin typeface="Century" panose="02040604050505020304" pitchFamily="18" charset="0"/>
                <a:cs typeface="Times New Roman" panose="02020603050405020304" pitchFamily="18" charset="0"/>
              </a:rPr>
              <a:t>Zhejiang</a:t>
            </a:r>
            <a:r>
              <a:rPr lang="ro-RO" sz="1200" dirty="0">
                <a:latin typeface="Century" panose="02040604050505020304" pitchFamily="18" charset="0"/>
                <a:cs typeface="Times New Roman" panose="02020603050405020304" pitchFamily="18" charset="0"/>
              </a:rPr>
              <a:t> 312000, P.R. China, E-mail: jingsaox@163.com</a:t>
            </a:r>
          </a:p>
          <a:p>
            <a:r>
              <a:rPr lang="en-US" sz="1200" dirty="0">
                <a:latin typeface="Century" panose="02040604050505020304" pitchFamily="18" charset="0"/>
                <a:cs typeface="Times New Roman" panose="02020603050405020304" pitchFamily="18" charset="0"/>
              </a:rPr>
              <a:t>3 Department of Electrical and Information Engineering, Shaoxing University, 508 </a:t>
            </a:r>
            <a:r>
              <a:rPr lang="en-US" sz="1200" dirty="0" err="1">
                <a:latin typeface="Century" panose="02040604050505020304" pitchFamily="18" charset="0"/>
                <a:cs typeface="Times New Roman" panose="02020603050405020304" pitchFamily="18" charset="0"/>
              </a:rPr>
              <a:t>Huancheng</a:t>
            </a:r>
            <a:r>
              <a:rPr lang="en-US" sz="1200" dirty="0">
                <a:latin typeface="Century" panose="02040604050505020304" pitchFamily="18" charset="0"/>
                <a:cs typeface="Times New Roman" panose="02020603050405020304" pitchFamily="18" charset="0"/>
              </a:rPr>
              <a:t> West Road, Shaoxing, Zhejiang 312000, P.R. China. </a:t>
            </a:r>
            <a:r>
              <a:rPr lang="ro-RO" sz="1200" dirty="0">
                <a:latin typeface="Century" panose="02040604050505020304" pitchFamily="18" charset="0"/>
                <a:cs typeface="Times New Roman" panose="02020603050405020304" pitchFamily="18" charset="0"/>
              </a:rPr>
              <a:t>E-mail: yehjun@aliyun.com</a:t>
            </a:r>
          </a:p>
        </p:txBody>
      </p:sp>
    </p:spTree>
    <p:extLst>
      <p:ext uri="{BB962C8B-B14F-4D97-AF65-F5344CB8AC3E}">
        <p14:creationId xmlns:p14="http://schemas.microsoft.com/office/powerpoint/2010/main" val="4384721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tăText 1"/>
          <p:cNvSpPr txBox="1"/>
          <p:nvPr/>
        </p:nvSpPr>
        <p:spPr>
          <a:xfrm>
            <a:off x="2040835" y="720833"/>
            <a:ext cx="9681473" cy="461665"/>
          </a:xfrm>
          <a:prstGeom prst="rect">
            <a:avLst/>
          </a:prstGeom>
          <a:noFill/>
        </p:spPr>
        <p:txBody>
          <a:bodyPr wrap="square" rtlCol="0">
            <a:spAutoFit/>
          </a:bodyPr>
          <a:lstStyle/>
          <a:p>
            <a:r>
              <a:rPr lang="en-US" sz="2400" b="1" dirty="0">
                <a:solidFill>
                  <a:schemeClr val="accent2">
                    <a:lumMod val="75000"/>
                  </a:schemeClr>
                </a:solidFill>
                <a:latin typeface="Century" panose="02040604050505020304" pitchFamily="18" charset="0"/>
              </a:rPr>
              <a:t>Abstract</a:t>
            </a:r>
            <a:r>
              <a:rPr lang="en-US" sz="2400" b="1" dirty="0">
                <a:solidFill>
                  <a:schemeClr val="accent2">
                    <a:lumMod val="75000"/>
                  </a:schemeClr>
                </a:solidFill>
                <a:latin typeface="Bell MT" panose="02020503060305020303" pitchFamily="18" charset="0"/>
              </a:rPr>
              <a:t>.</a:t>
            </a:r>
          </a:p>
        </p:txBody>
      </p:sp>
      <p:sp>
        <p:nvSpPr>
          <p:cNvPr id="3" name="Dreptunghi 2"/>
          <p:cNvSpPr/>
          <p:nvPr/>
        </p:nvSpPr>
        <p:spPr>
          <a:xfrm>
            <a:off x="4691269" y="720833"/>
            <a:ext cx="6215269" cy="3785652"/>
          </a:xfrm>
          <a:prstGeom prst="rect">
            <a:avLst/>
          </a:prstGeom>
        </p:spPr>
        <p:txBody>
          <a:bodyPr wrap="square">
            <a:spAutoFit/>
          </a:bodyPr>
          <a:lstStyle/>
          <a:p>
            <a:pPr algn="just"/>
            <a:r>
              <a:rPr lang="en-US" sz="2000" dirty="0">
                <a:latin typeface="Times New Roman" panose="02020603050405020304" pitchFamily="18" charset="0"/>
              </a:rPr>
              <a:t>This presentation proposes a generalized distance measure and its similarity measures between single valued </a:t>
            </a:r>
            <a:r>
              <a:rPr lang="en-US" sz="2000" dirty="0" err="1">
                <a:latin typeface="Times New Roman" panose="02020603050405020304" pitchFamily="18" charset="0"/>
              </a:rPr>
              <a:t>neutrosophic</a:t>
            </a:r>
            <a:r>
              <a:rPr lang="en-US" sz="2000" dirty="0">
                <a:latin typeface="Times New Roman" panose="02020603050405020304" pitchFamily="18" charset="0"/>
              </a:rPr>
              <a:t> multisets (SVNMs). </a:t>
            </a:r>
          </a:p>
          <a:p>
            <a:pPr algn="just"/>
            <a:endParaRPr lang="en-US" sz="2000" dirty="0">
              <a:latin typeface="Times New Roman" panose="02020603050405020304" pitchFamily="18" charset="0"/>
            </a:endParaRPr>
          </a:p>
          <a:p>
            <a:pPr algn="just"/>
            <a:r>
              <a:rPr lang="en-US" sz="2000" dirty="0">
                <a:latin typeface="Times New Roman" panose="02020603050405020304" pitchFamily="18" charset="0"/>
              </a:rPr>
              <a:t>Then, the similarity measures are applied to a medical diagnosis problem with incomplete, indeterminate and inconsistent information.</a:t>
            </a:r>
          </a:p>
          <a:p>
            <a:pPr algn="just"/>
            <a:endParaRPr lang="en-US" sz="2000" dirty="0">
              <a:latin typeface="Times New Roman" panose="02020603050405020304" pitchFamily="18" charset="0"/>
            </a:endParaRPr>
          </a:p>
          <a:p>
            <a:pPr algn="just"/>
            <a:r>
              <a:rPr lang="en-US" sz="2000" dirty="0">
                <a:latin typeface="Times New Roman" panose="02020603050405020304" pitchFamily="18" charset="0"/>
              </a:rPr>
              <a:t>This diagnosis method can deal with the diagnosis problem with indeterminate and inconsistent information which cannot be handled by the diagnosis method based on intuitionistic fuzzy multisets (IFMs).</a:t>
            </a:r>
            <a:endParaRPr lang="ro-RO" sz="2000" dirty="0"/>
          </a:p>
        </p:txBody>
      </p:sp>
    </p:spTree>
    <p:extLst>
      <p:ext uri="{BB962C8B-B14F-4D97-AF65-F5344CB8AC3E}">
        <p14:creationId xmlns:p14="http://schemas.microsoft.com/office/powerpoint/2010/main" val="24254886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tăText 1"/>
          <p:cNvSpPr txBox="1"/>
          <p:nvPr/>
        </p:nvSpPr>
        <p:spPr>
          <a:xfrm>
            <a:off x="2040835" y="720833"/>
            <a:ext cx="9681473" cy="461665"/>
          </a:xfrm>
          <a:prstGeom prst="rect">
            <a:avLst/>
          </a:prstGeom>
          <a:noFill/>
        </p:spPr>
        <p:txBody>
          <a:bodyPr wrap="square" rtlCol="0">
            <a:spAutoFit/>
          </a:bodyPr>
          <a:lstStyle/>
          <a:p>
            <a:r>
              <a:rPr lang="en-US" sz="2400" b="1" dirty="0">
                <a:solidFill>
                  <a:schemeClr val="accent2">
                    <a:lumMod val="75000"/>
                  </a:schemeClr>
                </a:solidFill>
                <a:latin typeface="Century" panose="02040604050505020304" pitchFamily="18" charset="0"/>
              </a:rPr>
              <a:t>1. Introduction</a:t>
            </a:r>
            <a:r>
              <a:rPr lang="en-US" sz="2400" b="1" dirty="0">
                <a:solidFill>
                  <a:schemeClr val="accent2">
                    <a:lumMod val="75000"/>
                  </a:schemeClr>
                </a:solidFill>
                <a:latin typeface="Bell MT" panose="02020503060305020303" pitchFamily="18" charset="0"/>
              </a:rPr>
              <a:t>.</a:t>
            </a:r>
          </a:p>
        </p:txBody>
      </p:sp>
      <p:sp>
        <p:nvSpPr>
          <p:cNvPr id="3" name="Dreptunghi 2"/>
          <p:cNvSpPr/>
          <p:nvPr/>
        </p:nvSpPr>
        <p:spPr>
          <a:xfrm>
            <a:off x="4863547" y="720833"/>
            <a:ext cx="6215269" cy="4770537"/>
          </a:xfrm>
          <a:prstGeom prst="rect">
            <a:avLst/>
          </a:prstGeom>
        </p:spPr>
        <p:txBody>
          <a:bodyPr wrap="square">
            <a:spAutoFit/>
          </a:bodyPr>
          <a:lstStyle/>
          <a:p>
            <a:pPr algn="just"/>
            <a:r>
              <a:rPr lang="en-US" sz="2000" dirty="0">
                <a:latin typeface="Times New Roman" panose="02020603050405020304" pitchFamily="18" charset="0"/>
              </a:rPr>
              <a:t>The vagueness or uncertainty representation of imperfect knowledge becomes a crucial issue in the areas of computer science and artificial intelligence. </a:t>
            </a:r>
          </a:p>
          <a:p>
            <a:pPr algn="just"/>
            <a:endParaRPr lang="en-US" sz="2000" dirty="0">
              <a:latin typeface="Times New Roman" panose="02020603050405020304" pitchFamily="18" charset="0"/>
            </a:endParaRPr>
          </a:p>
          <a:p>
            <a:pPr algn="just"/>
            <a:r>
              <a:rPr lang="en-US" sz="2000" dirty="0">
                <a:latin typeface="Times New Roman" panose="02020603050405020304" pitchFamily="18" charset="0"/>
              </a:rPr>
              <a:t>To deal with the uncertainty, the fuzzy set proposed by </a:t>
            </a:r>
            <a:r>
              <a:rPr lang="en-US" sz="2000" dirty="0" err="1">
                <a:latin typeface="Times New Roman" panose="02020603050405020304" pitchFamily="18" charset="0"/>
              </a:rPr>
              <a:t>Zadeh</a:t>
            </a:r>
            <a:r>
              <a:rPr lang="en-US" sz="2000" dirty="0">
                <a:latin typeface="Times New Roman" panose="02020603050405020304" pitchFamily="18" charset="0"/>
              </a:rPr>
              <a:t> [1] allows the uncertainty of a set with a membership degree between 0 and 1. </a:t>
            </a:r>
          </a:p>
          <a:p>
            <a:pPr algn="just"/>
            <a:endParaRPr lang="en-US" sz="2000" dirty="0">
              <a:latin typeface="Times New Roman" panose="02020603050405020304" pitchFamily="18" charset="0"/>
            </a:endParaRPr>
          </a:p>
          <a:p>
            <a:pPr marL="1080000" algn="just"/>
            <a:r>
              <a:rPr lang="en-US" sz="1600" dirty="0">
                <a:latin typeface="Times New Roman" panose="02020603050405020304" pitchFamily="18" charset="0"/>
                <a:cs typeface="Times New Roman" panose="02020603050405020304" pitchFamily="18" charset="0"/>
              </a:rPr>
              <a:t>[1] L. A. </a:t>
            </a:r>
            <a:r>
              <a:rPr lang="en-US" sz="1600" dirty="0" err="1">
                <a:latin typeface="Times New Roman" panose="02020603050405020304" pitchFamily="18" charset="0"/>
                <a:cs typeface="Times New Roman" panose="02020603050405020304" pitchFamily="18" charset="0"/>
              </a:rPr>
              <a:t>Zadeh</a:t>
            </a:r>
            <a:r>
              <a:rPr lang="en-US" sz="1600" dirty="0">
                <a:latin typeface="Times New Roman" panose="02020603050405020304" pitchFamily="18" charset="0"/>
                <a:cs typeface="Times New Roman" panose="02020603050405020304" pitchFamily="18" charset="0"/>
              </a:rPr>
              <a:t>. Fuzzy Sets. Information and Control, 8 (1965), </a:t>
            </a:r>
            <a:r>
              <a:rPr lang="ro-RO" sz="1600" dirty="0">
                <a:latin typeface="Times New Roman" panose="02020603050405020304" pitchFamily="18" charset="0"/>
                <a:cs typeface="Times New Roman" panose="02020603050405020304" pitchFamily="18" charset="0"/>
              </a:rPr>
              <a:t>338-353.</a:t>
            </a:r>
          </a:p>
          <a:p>
            <a:pPr algn="just"/>
            <a:endParaRPr lang="en-US" sz="2000" dirty="0">
              <a:latin typeface="Times New Roman" panose="02020603050405020304" pitchFamily="18" charset="0"/>
            </a:endParaRPr>
          </a:p>
          <a:p>
            <a:pPr algn="just"/>
            <a:r>
              <a:rPr lang="en-US" sz="2000" dirty="0">
                <a:latin typeface="Times New Roman" panose="02020603050405020304" pitchFamily="18" charset="0"/>
              </a:rPr>
              <a:t>Then, </a:t>
            </a:r>
            <a:r>
              <a:rPr lang="en-US" sz="2000" dirty="0" err="1">
                <a:latin typeface="Times New Roman" panose="02020603050405020304" pitchFamily="18" charset="0"/>
              </a:rPr>
              <a:t>Atanassov</a:t>
            </a:r>
            <a:r>
              <a:rPr lang="en-US" sz="2000" dirty="0">
                <a:latin typeface="Times New Roman" panose="02020603050405020304" pitchFamily="18" charset="0"/>
              </a:rPr>
              <a:t> [2] introduced an intuitionistic Fuzzy set (IFS) as a generalization of the Fuzzy set. </a:t>
            </a:r>
          </a:p>
          <a:p>
            <a:pPr algn="just"/>
            <a:endParaRPr lang="en-US" sz="2000" dirty="0">
              <a:latin typeface="Times New Roman" panose="02020603050405020304" pitchFamily="18" charset="0"/>
            </a:endParaRPr>
          </a:p>
          <a:p>
            <a:pPr marL="1080000" algn="just"/>
            <a:r>
              <a:rPr lang="en-US" sz="1600" dirty="0">
                <a:latin typeface="Times New Roman" panose="02020603050405020304" pitchFamily="18" charset="0"/>
                <a:cs typeface="Times New Roman" panose="02020603050405020304" pitchFamily="18" charset="0"/>
              </a:rPr>
              <a:t>[2] K. </a:t>
            </a:r>
            <a:r>
              <a:rPr lang="en-US" sz="1600" dirty="0" err="1">
                <a:latin typeface="Times New Roman" panose="02020603050405020304" pitchFamily="18" charset="0"/>
                <a:cs typeface="Times New Roman" panose="02020603050405020304" pitchFamily="18" charset="0"/>
              </a:rPr>
              <a:t>Atanassov</a:t>
            </a:r>
            <a:r>
              <a:rPr lang="en-US" sz="1600" dirty="0">
                <a:latin typeface="Times New Roman" panose="02020603050405020304" pitchFamily="18" charset="0"/>
                <a:cs typeface="Times New Roman" panose="02020603050405020304" pitchFamily="18" charset="0"/>
              </a:rPr>
              <a:t>. Intuitionistic fuzzy sets. Fuzzy Sets and Systems, </a:t>
            </a:r>
            <a:r>
              <a:rPr lang="ro-RO" sz="1600" dirty="0">
                <a:latin typeface="Times New Roman" panose="02020603050405020304" pitchFamily="18" charset="0"/>
                <a:cs typeface="Times New Roman" panose="02020603050405020304" pitchFamily="18" charset="0"/>
              </a:rPr>
              <a:t>20 (1986), 87-96.</a:t>
            </a:r>
          </a:p>
        </p:txBody>
      </p:sp>
    </p:spTree>
    <p:extLst>
      <p:ext uri="{BB962C8B-B14F-4D97-AF65-F5344CB8AC3E}">
        <p14:creationId xmlns:p14="http://schemas.microsoft.com/office/powerpoint/2010/main" val="21647919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tăText 1"/>
          <p:cNvSpPr txBox="1"/>
          <p:nvPr/>
        </p:nvSpPr>
        <p:spPr>
          <a:xfrm>
            <a:off x="2040835" y="720833"/>
            <a:ext cx="9681473" cy="400110"/>
          </a:xfrm>
          <a:prstGeom prst="rect">
            <a:avLst/>
          </a:prstGeom>
          <a:noFill/>
        </p:spPr>
        <p:txBody>
          <a:bodyPr wrap="square" rtlCol="0">
            <a:spAutoFit/>
          </a:bodyPr>
          <a:lstStyle/>
          <a:p>
            <a:r>
              <a:rPr lang="en-US" sz="2000" dirty="0">
                <a:solidFill>
                  <a:schemeClr val="accent2">
                    <a:lumMod val="75000"/>
                  </a:schemeClr>
                </a:solidFill>
                <a:latin typeface="Century" panose="02040604050505020304" pitchFamily="18" charset="0"/>
              </a:rPr>
              <a:t>1. Introduction – cont</a:t>
            </a:r>
            <a:r>
              <a:rPr lang="en-US" sz="2000" dirty="0">
                <a:solidFill>
                  <a:schemeClr val="accent2">
                    <a:lumMod val="75000"/>
                  </a:schemeClr>
                </a:solidFill>
                <a:latin typeface="Bell MT" panose="02020503060305020303" pitchFamily="18" charset="0"/>
              </a:rPr>
              <a:t>.</a:t>
            </a:r>
          </a:p>
        </p:txBody>
      </p:sp>
      <p:sp>
        <p:nvSpPr>
          <p:cNvPr id="3" name="Dreptunghi 2"/>
          <p:cNvSpPr/>
          <p:nvPr/>
        </p:nvSpPr>
        <p:spPr>
          <a:xfrm>
            <a:off x="4863547" y="1264171"/>
            <a:ext cx="6215269" cy="5386090"/>
          </a:xfrm>
          <a:prstGeom prst="rect">
            <a:avLst/>
          </a:prstGeom>
        </p:spPr>
        <p:txBody>
          <a:bodyPr wrap="square">
            <a:spAutoFit/>
          </a:bodyPr>
          <a:lstStyle/>
          <a:p>
            <a:pPr algn="just"/>
            <a:r>
              <a:rPr lang="en-US" sz="2000" dirty="0">
                <a:latin typeface="Times New Roman" panose="02020603050405020304" pitchFamily="18" charset="0"/>
              </a:rPr>
              <a:t>The IFS represents the uncertainty with respect to both membership and non-membership. </a:t>
            </a:r>
          </a:p>
          <a:p>
            <a:pPr algn="just"/>
            <a:endParaRPr lang="en-US" sz="2000" dirty="0">
              <a:latin typeface="Times New Roman" panose="02020603050405020304" pitchFamily="18" charset="0"/>
            </a:endParaRPr>
          </a:p>
          <a:p>
            <a:pPr algn="just"/>
            <a:r>
              <a:rPr lang="en-US" sz="2000" dirty="0">
                <a:latin typeface="Times New Roman" panose="02020603050405020304" pitchFamily="18" charset="0"/>
              </a:rPr>
              <a:t>However, it can only handle incomplete information but not the indeterminate and inconsistent information which exists commonly in real situations. </a:t>
            </a:r>
          </a:p>
          <a:p>
            <a:pPr algn="just"/>
            <a:endParaRPr lang="en-US" sz="2000" dirty="0">
              <a:latin typeface="Times New Roman" panose="02020603050405020304" pitchFamily="18" charset="0"/>
            </a:endParaRPr>
          </a:p>
          <a:p>
            <a:pPr algn="just"/>
            <a:r>
              <a:rPr lang="en-US" sz="2000" dirty="0">
                <a:latin typeface="Times New Roman" panose="02020603050405020304" pitchFamily="18" charset="0"/>
              </a:rPr>
              <a:t>Therefore, </a:t>
            </a:r>
            <a:r>
              <a:rPr lang="en-US" sz="2000" dirty="0" err="1">
                <a:latin typeface="Times New Roman" panose="02020603050405020304" pitchFamily="18" charset="0"/>
              </a:rPr>
              <a:t>Smarandache</a:t>
            </a:r>
            <a:r>
              <a:rPr lang="en-US" sz="2000" dirty="0">
                <a:latin typeface="Times New Roman" panose="02020603050405020304" pitchFamily="18" charset="0"/>
              </a:rPr>
              <a:t> [3] proposed a </a:t>
            </a:r>
            <a:r>
              <a:rPr lang="en-US" sz="2000" dirty="0" err="1">
                <a:latin typeface="Times New Roman" panose="02020603050405020304" pitchFamily="18" charset="0"/>
              </a:rPr>
              <a:t>neutrosophic</a:t>
            </a:r>
            <a:r>
              <a:rPr lang="en-US" sz="2000" dirty="0">
                <a:latin typeface="Times New Roman" panose="02020603050405020304" pitchFamily="18" charset="0"/>
              </a:rPr>
              <a:t> set. </a:t>
            </a:r>
          </a:p>
          <a:p>
            <a:pPr algn="just"/>
            <a:endParaRPr lang="en-US" sz="2000" dirty="0">
              <a:latin typeface="Times New Roman" panose="02020603050405020304" pitchFamily="18" charset="0"/>
            </a:endParaRPr>
          </a:p>
          <a:p>
            <a:pPr algn="just"/>
            <a:r>
              <a:rPr lang="en-US" sz="2000" dirty="0">
                <a:latin typeface="Times New Roman" panose="02020603050405020304" pitchFamily="18" charset="0"/>
              </a:rPr>
              <a:t>It can independently express truth-membership degree, indeterminacy-membership degree, and false-membership degree and deal with incomplete, indeterminate, and inconsistent information.</a:t>
            </a:r>
          </a:p>
          <a:p>
            <a:pPr algn="just"/>
            <a:endParaRPr lang="en-US" sz="2000" dirty="0">
              <a:latin typeface="Times New Roman" panose="02020603050405020304" pitchFamily="18" charset="0"/>
            </a:endParaRPr>
          </a:p>
          <a:p>
            <a:pPr marL="1080000" algn="just"/>
            <a:r>
              <a:rPr lang="en-US" sz="1600" dirty="0">
                <a:latin typeface="Times New Roman" panose="02020603050405020304" pitchFamily="18" charset="0"/>
                <a:cs typeface="Times New Roman" panose="02020603050405020304" pitchFamily="18" charset="0"/>
              </a:rPr>
              <a:t>[3] F. </a:t>
            </a:r>
            <a:r>
              <a:rPr lang="en-US" sz="1600" dirty="0" err="1">
                <a:latin typeface="Times New Roman" panose="02020603050405020304" pitchFamily="18" charset="0"/>
                <a:cs typeface="Times New Roman" panose="02020603050405020304" pitchFamily="18" charset="0"/>
              </a:rPr>
              <a:t>Smarandache</a:t>
            </a:r>
            <a:r>
              <a:rPr lang="en-US" sz="1600" dirty="0">
                <a:latin typeface="Times New Roman" panose="02020603050405020304" pitchFamily="18" charset="0"/>
                <a:cs typeface="Times New Roman" panose="02020603050405020304" pitchFamily="18" charset="0"/>
              </a:rPr>
              <a:t>. A unifying field in logics. </a:t>
            </a:r>
            <a:r>
              <a:rPr lang="en-US" sz="1600" dirty="0" err="1">
                <a:latin typeface="Times New Roman" panose="02020603050405020304" pitchFamily="18" charset="0"/>
                <a:cs typeface="Times New Roman" panose="02020603050405020304" pitchFamily="18" charset="0"/>
              </a:rPr>
              <a:t>neutrosophy</a:t>
            </a:r>
            <a:r>
              <a:rPr lang="en-US" sz="1600" dirty="0">
                <a:latin typeface="Times New Roman" panose="02020603050405020304" pitchFamily="18" charset="0"/>
                <a:cs typeface="Times New Roman" panose="02020603050405020304" pitchFamily="18" charset="0"/>
              </a:rPr>
              <a:t>: Neutrosophic probability, set and logic. Rehoboth: American Research Press, 1999.</a:t>
            </a:r>
          </a:p>
          <a:p>
            <a:pPr marL="1080000" algn="just"/>
            <a:endParaRPr lang="ro-RO"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798840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tăText 1"/>
          <p:cNvSpPr txBox="1"/>
          <p:nvPr/>
        </p:nvSpPr>
        <p:spPr>
          <a:xfrm>
            <a:off x="2040835" y="720833"/>
            <a:ext cx="9681473" cy="400110"/>
          </a:xfrm>
          <a:prstGeom prst="rect">
            <a:avLst/>
          </a:prstGeom>
          <a:noFill/>
        </p:spPr>
        <p:txBody>
          <a:bodyPr wrap="square" rtlCol="0">
            <a:spAutoFit/>
          </a:bodyPr>
          <a:lstStyle/>
          <a:p>
            <a:r>
              <a:rPr lang="en-US" sz="2000" dirty="0">
                <a:solidFill>
                  <a:schemeClr val="accent2">
                    <a:lumMod val="75000"/>
                  </a:schemeClr>
                </a:solidFill>
                <a:latin typeface="Century" panose="02040604050505020304" pitchFamily="18" charset="0"/>
              </a:rPr>
              <a:t>1. Introduction – cont</a:t>
            </a:r>
            <a:r>
              <a:rPr lang="en-US" sz="2000" dirty="0">
                <a:solidFill>
                  <a:schemeClr val="accent2">
                    <a:lumMod val="75000"/>
                  </a:schemeClr>
                </a:solidFill>
                <a:latin typeface="Bell MT" panose="02020503060305020303" pitchFamily="18" charset="0"/>
              </a:rPr>
              <a:t>.</a:t>
            </a:r>
          </a:p>
        </p:txBody>
      </p:sp>
      <p:sp>
        <p:nvSpPr>
          <p:cNvPr id="3" name="Dreptunghi 2"/>
          <p:cNvSpPr/>
          <p:nvPr/>
        </p:nvSpPr>
        <p:spPr>
          <a:xfrm>
            <a:off x="4863547" y="1264171"/>
            <a:ext cx="6215269" cy="4339650"/>
          </a:xfrm>
          <a:prstGeom prst="rect">
            <a:avLst/>
          </a:prstGeom>
        </p:spPr>
        <p:txBody>
          <a:bodyPr wrap="square">
            <a:spAutoFit/>
          </a:bodyPr>
          <a:lstStyle/>
          <a:p>
            <a:pPr algn="just"/>
            <a:r>
              <a:rPr lang="en-US" sz="2000" dirty="0">
                <a:latin typeface="Times New Roman" panose="02020603050405020304" pitchFamily="18" charset="0"/>
              </a:rPr>
              <a:t>After that, Wang et al [4] introduced a single valued </a:t>
            </a:r>
            <a:r>
              <a:rPr lang="en-US" sz="2000" dirty="0" err="1">
                <a:latin typeface="Times New Roman" panose="02020603050405020304" pitchFamily="18" charset="0"/>
              </a:rPr>
              <a:t>neutrosophic</a:t>
            </a:r>
            <a:r>
              <a:rPr lang="en-US" sz="2000" dirty="0">
                <a:latin typeface="Times New Roman" panose="02020603050405020304" pitchFamily="18" charset="0"/>
              </a:rPr>
              <a:t> set (SVNS), which is a subclass of the </a:t>
            </a:r>
            <a:r>
              <a:rPr lang="en-US" sz="2000" dirty="0" err="1">
                <a:latin typeface="Times New Roman" panose="02020603050405020304" pitchFamily="18" charset="0"/>
              </a:rPr>
              <a:t>neutrosophic</a:t>
            </a:r>
            <a:r>
              <a:rPr lang="en-US" sz="2000" dirty="0">
                <a:latin typeface="Times New Roman" panose="02020603050405020304" pitchFamily="18" charset="0"/>
              </a:rPr>
              <a:t> set. S</a:t>
            </a:r>
          </a:p>
          <a:p>
            <a:pPr algn="just"/>
            <a:endParaRPr lang="en-US" sz="2000" dirty="0">
              <a:latin typeface="Times New Roman" panose="02020603050405020304" pitchFamily="18" charset="0"/>
            </a:endParaRPr>
          </a:p>
          <a:p>
            <a:pPr algn="just"/>
            <a:r>
              <a:rPr lang="en-US" sz="2000" dirty="0">
                <a:latin typeface="Times New Roman" panose="02020603050405020304" pitchFamily="18" charset="0"/>
              </a:rPr>
              <a:t>VNS is a generalization of the concepts of the classic set, fuzzy set, and IFS. </a:t>
            </a:r>
          </a:p>
          <a:p>
            <a:pPr algn="just"/>
            <a:endParaRPr lang="en-US" sz="2000" dirty="0">
              <a:latin typeface="Times New Roman" panose="02020603050405020304" pitchFamily="18" charset="0"/>
            </a:endParaRPr>
          </a:p>
          <a:p>
            <a:pPr algn="just"/>
            <a:r>
              <a:rPr lang="en-US" sz="2000" dirty="0">
                <a:latin typeface="Times New Roman" panose="02020603050405020304" pitchFamily="18" charset="0"/>
              </a:rPr>
              <a:t>The SVNS should be used for better representation as it is a more natural and justified estimation [4]. </a:t>
            </a:r>
          </a:p>
          <a:p>
            <a:pPr marL="1080000" algn="just"/>
            <a:endParaRPr lang="en-US" sz="1600" dirty="0">
              <a:latin typeface="Times New Roman" panose="02020603050405020304" pitchFamily="18" charset="0"/>
              <a:cs typeface="Times New Roman" panose="02020603050405020304" pitchFamily="18" charset="0"/>
            </a:endParaRPr>
          </a:p>
          <a:p>
            <a:pPr marL="1080000" algn="just"/>
            <a:r>
              <a:rPr lang="en-US" sz="1600" dirty="0">
                <a:latin typeface="Times New Roman" panose="02020603050405020304" pitchFamily="18" charset="0"/>
                <a:cs typeface="Times New Roman" panose="02020603050405020304" pitchFamily="18" charset="0"/>
              </a:rPr>
              <a:t>[4] H. Wang, F. Y. </a:t>
            </a:r>
            <a:r>
              <a:rPr lang="en-US" sz="1600" dirty="0" err="1">
                <a:latin typeface="Times New Roman" panose="02020603050405020304" pitchFamily="18" charset="0"/>
                <a:cs typeface="Times New Roman" panose="02020603050405020304" pitchFamily="18" charset="0"/>
              </a:rPr>
              <a:t>Smarandache</a:t>
            </a:r>
            <a:r>
              <a:rPr lang="en-US" sz="1600" dirty="0">
                <a:latin typeface="Times New Roman" panose="02020603050405020304" pitchFamily="18" charset="0"/>
                <a:cs typeface="Times New Roman" panose="02020603050405020304" pitchFamily="18" charset="0"/>
              </a:rPr>
              <a:t>, Q. Zhang, and R. </a:t>
            </a:r>
            <a:r>
              <a:rPr lang="en-US" sz="1600" dirty="0" err="1">
                <a:latin typeface="Times New Roman" panose="02020603050405020304" pitchFamily="18" charset="0"/>
                <a:cs typeface="Times New Roman" panose="02020603050405020304" pitchFamily="18" charset="0"/>
              </a:rPr>
              <a:t>Sunderraman</a:t>
            </a:r>
            <a:r>
              <a:rPr lang="en-US" sz="1600" dirty="0">
                <a:latin typeface="Times New Roman" panose="02020603050405020304" pitchFamily="18" charset="0"/>
                <a:cs typeface="Times New Roman" panose="02020603050405020304" pitchFamily="18" charset="0"/>
              </a:rPr>
              <a:t>. Single valued </a:t>
            </a:r>
            <a:r>
              <a:rPr lang="en-US" sz="1600" dirty="0" err="1">
                <a:latin typeface="Times New Roman" panose="02020603050405020304" pitchFamily="18" charset="0"/>
                <a:cs typeface="Times New Roman" panose="02020603050405020304" pitchFamily="18" charset="0"/>
              </a:rPr>
              <a:t>neutrosophic</a:t>
            </a:r>
            <a:r>
              <a:rPr lang="en-US" sz="1600" dirty="0">
                <a:latin typeface="Times New Roman" panose="02020603050405020304" pitchFamily="18" charset="0"/>
                <a:cs typeface="Times New Roman" panose="02020603050405020304" pitchFamily="18" charset="0"/>
              </a:rPr>
              <a:t> sets. </a:t>
            </a:r>
            <a:r>
              <a:rPr lang="en-US" sz="1600" dirty="0" err="1">
                <a:latin typeface="Times New Roman" panose="02020603050405020304" pitchFamily="18" charset="0"/>
                <a:cs typeface="Times New Roman" panose="02020603050405020304" pitchFamily="18" charset="0"/>
              </a:rPr>
              <a:t>Multispace</a:t>
            </a:r>
            <a:r>
              <a:rPr lang="en-US" sz="1600" dirty="0">
                <a:latin typeface="Times New Roman" panose="02020603050405020304" pitchFamily="18" charset="0"/>
                <a:cs typeface="Times New Roman" panose="02020603050405020304" pitchFamily="18" charset="0"/>
              </a:rPr>
              <a:t> and </a:t>
            </a:r>
            <a:r>
              <a:rPr lang="en-US" sz="1600" dirty="0" err="1">
                <a:latin typeface="Times New Roman" panose="02020603050405020304" pitchFamily="18" charset="0"/>
                <a:cs typeface="Times New Roman" panose="02020603050405020304" pitchFamily="18" charset="0"/>
              </a:rPr>
              <a:t>Multistructure</a:t>
            </a:r>
            <a:r>
              <a:rPr lang="en-US" sz="1600" dirty="0">
                <a:latin typeface="Times New Roman" panose="02020603050405020304" pitchFamily="18" charset="0"/>
                <a:cs typeface="Times New Roman" panose="02020603050405020304" pitchFamily="18" charset="0"/>
              </a:rPr>
              <a:t>, 4 (2010), 410-413.</a:t>
            </a:r>
          </a:p>
          <a:p>
            <a:pPr marL="1080000" algn="just"/>
            <a:endParaRPr lang="en-US" sz="1600" dirty="0">
              <a:latin typeface="Times New Roman" panose="02020603050405020304" pitchFamily="18" charset="0"/>
              <a:cs typeface="Times New Roman" panose="02020603050405020304" pitchFamily="18" charset="0"/>
            </a:endParaRPr>
          </a:p>
          <a:p>
            <a:pPr marL="1080000" algn="just"/>
            <a:endParaRPr lang="ro-RO"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653824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tăText 1"/>
          <p:cNvSpPr txBox="1"/>
          <p:nvPr/>
        </p:nvSpPr>
        <p:spPr>
          <a:xfrm>
            <a:off x="2040835" y="720833"/>
            <a:ext cx="9681473" cy="400110"/>
          </a:xfrm>
          <a:prstGeom prst="rect">
            <a:avLst/>
          </a:prstGeom>
          <a:noFill/>
        </p:spPr>
        <p:txBody>
          <a:bodyPr wrap="square" rtlCol="0">
            <a:spAutoFit/>
          </a:bodyPr>
          <a:lstStyle/>
          <a:p>
            <a:r>
              <a:rPr lang="en-US" sz="2000" dirty="0">
                <a:solidFill>
                  <a:schemeClr val="accent2">
                    <a:lumMod val="75000"/>
                  </a:schemeClr>
                </a:solidFill>
                <a:latin typeface="Century" panose="02040604050505020304" pitchFamily="18" charset="0"/>
              </a:rPr>
              <a:t>1. Introduction – cont</a:t>
            </a:r>
            <a:r>
              <a:rPr lang="en-US" sz="2000" dirty="0">
                <a:solidFill>
                  <a:schemeClr val="accent2">
                    <a:lumMod val="75000"/>
                  </a:schemeClr>
                </a:solidFill>
                <a:latin typeface="Bell MT" panose="02020503060305020303" pitchFamily="18" charset="0"/>
              </a:rPr>
              <a:t>.</a:t>
            </a:r>
          </a:p>
        </p:txBody>
      </p:sp>
      <p:sp>
        <p:nvSpPr>
          <p:cNvPr id="3" name="Dreptunghi 2"/>
          <p:cNvSpPr/>
          <p:nvPr/>
        </p:nvSpPr>
        <p:spPr>
          <a:xfrm>
            <a:off x="4863547" y="1264171"/>
            <a:ext cx="6215269" cy="4093428"/>
          </a:xfrm>
          <a:prstGeom prst="rect">
            <a:avLst/>
          </a:prstGeom>
        </p:spPr>
        <p:txBody>
          <a:bodyPr wrap="square">
            <a:spAutoFit/>
          </a:bodyPr>
          <a:lstStyle/>
          <a:p>
            <a:pPr algn="just"/>
            <a:r>
              <a:rPr lang="en-US" sz="2000" dirty="0">
                <a:latin typeface="Times New Roman" panose="02020603050405020304" pitchFamily="18" charset="0"/>
              </a:rPr>
              <a:t>All the factors described by the SVNS are very suitable for human thinking due to the imperfection of knowledge that human receives or observes from the external world. </a:t>
            </a:r>
          </a:p>
          <a:p>
            <a:pPr algn="just"/>
            <a:endParaRPr lang="en-US" sz="2000" dirty="0">
              <a:latin typeface="Times New Roman" panose="02020603050405020304" pitchFamily="18" charset="0"/>
            </a:endParaRPr>
          </a:p>
          <a:p>
            <a:pPr algn="just"/>
            <a:r>
              <a:rPr lang="en-US" sz="2000" dirty="0">
                <a:latin typeface="Times New Roman" panose="02020603050405020304" pitchFamily="18" charset="0"/>
              </a:rPr>
              <a:t>For example, for a given proposition “Movie X would be hit”, in this situation human brain certainly cannot generate precise answers in terms of yes or no, as indeterminacy is the sector of unawareness of a proposition’s value between truth and falsehood. </a:t>
            </a:r>
          </a:p>
          <a:p>
            <a:pPr algn="just"/>
            <a:endParaRPr lang="en-US" sz="2000" dirty="0">
              <a:latin typeface="Times New Roman" panose="02020603050405020304" pitchFamily="18" charset="0"/>
            </a:endParaRPr>
          </a:p>
          <a:p>
            <a:pPr algn="just"/>
            <a:r>
              <a:rPr lang="en-US" sz="2000" dirty="0">
                <a:latin typeface="Times New Roman" panose="02020603050405020304" pitchFamily="18" charset="0"/>
              </a:rPr>
              <a:t>Obviously, the </a:t>
            </a:r>
            <a:r>
              <a:rPr lang="en-US" sz="2000" dirty="0" err="1">
                <a:latin typeface="Times New Roman" panose="02020603050405020304" pitchFamily="18" charset="0"/>
              </a:rPr>
              <a:t>neutrosophic</a:t>
            </a:r>
            <a:r>
              <a:rPr lang="en-US" sz="2000" dirty="0">
                <a:latin typeface="Times New Roman" panose="02020603050405020304" pitchFamily="18" charset="0"/>
              </a:rPr>
              <a:t> components are best fit in the representation of indeterminacy and inconsistent information. </a:t>
            </a:r>
          </a:p>
        </p:txBody>
      </p:sp>
    </p:spTree>
    <p:extLst>
      <p:ext uri="{BB962C8B-B14F-4D97-AF65-F5344CB8AC3E}">
        <p14:creationId xmlns:p14="http://schemas.microsoft.com/office/powerpoint/2010/main" val="15732429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tăText 1"/>
          <p:cNvSpPr txBox="1"/>
          <p:nvPr/>
        </p:nvSpPr>
        <p:spPr>
          <a:xfrm>
            <a:off x="2040835" y="720833"/>
            <a:ext cx="9681473" cy="400110"/>
          </a:xfrm>
          <a:prstGeom prst="rect">
            <a:avLst/>
          </a:prstGeom>
          <a:noFill/>
        </p:spPr>
        <p:txBody>
          <a:bodyPr wrap="square" rtlCol="0">
            <a:spAutoFit/>
          </a:bodyPr>
          <a:lstStyle/>
          <a:p>
            <a:r>
              <a:rPr lang="en-US" sz="2000" dirty="0">
                <a:solidFill>
                  <a:schemeClr val="accent2">
                    <a:lumMod val="75000"/>
                  </a:schemeClr>
                </a:solidFill>
                <a:latin typeface="Century" panose="02040604050505020304" pitchFamily="18" charset="0"/>
              </a:rPr>
              <a:t>1. Introduction – cont</a:t>
            </a:r>
            <a:r>
              <a:rPr lang="en-US" sz="2000" dirty="0">
                <a:solidFill>
                  <a:schemeClr val="accent2">
                    <a:lumMod val="75000"/>
                  </a:schemeClr>
                </a:solidFill>
                <a:latin typeface="Bell MT" panose="02020503060305020303" pitchFamily="18" charset="0"/>
              </a:rPr>
              <a:t>.</a:t>
            </a:r>
          </a:p>
        </p:txBody>
      </p:sp>
      <p:sp>
        <p:nvSpPr>
          <p:cNvPr id="3" name="Dreptunghi 2"/>
          <p:cNvSpPr/>
          <p:nvPr/>
        </p:nvSpPr>
        <p:spPr>
          <a:xfrm>
            <a:off x="4863547" y="1264171"/>
            <a:ext cx="6215269" cy="5201424"/>
          </a:xfrm>
          <a:prstGeom prst="rect">
            <a:avLst/>
          </a:prstGeom>
        </p:spPr>
        <p:txBody>
          <a:bodyPr wrap="square">
            <a:spAutoFit/>
          </a:bodyPr>
          <a:lstStyle/>
          <a:p>
            <a:pPr algn="just"/>
            <a:r>
              <a:rPr lang="en-US" sz="2000" dirty="0">
                <a:latin typeface="Times New Roman" panose="02020603050405020304" pitchFamily="18" charset="0"/>
              </a:rPr>
              <a:t>Recently, Ye [5-7] proposed some similarity measures of SVNSs and applied them to decision making and clustering analysis. </a:t>
            </a:r>
          </a:p>
          <a:p>
            <a:pPr marL="1080000" algn="just"/>
            <a:r>
              <a:rPr lang="en-US" sz="1600" dirty="0">
                <a:latin typeface="Times New Roman" panose="02020603050405020304" pitchFamily="18" charset="0"/>
                <a:cs typeface="Times New Roman" panose="02020603050405020304" pitchFamily="18" charset="0"/>
              </a:rPr>
              <a:t>[5] J. Ye and Q. S. Zhang. Single valued </a:t>
            </a:r>
            <a:r>
              <a:rPr lang="en-US" sz="1600" dirty="0" err="1">
                <a:latin typeface="Times New Roman" panose="02020603050405020304" pitchFamily="18" charset="0"/>
                <a:cs typeface="Times New Roman" panose="02020603050405020304" pitchFamily="18" charset="0"/>
              </a:rPr>
              <a:t>neutrosophic</a:t>
            </a:r>
            <a:r>
              <a:rPr lang="en-US" sz="1600" dirty="0">
                <a:latin typeface="Times New Roman" panose="02020603050405020304" pitchFamily="18" charset="0"/>
                <a:cs typeface="Times New Roman" panose="02020603050405020304" pitchFamily="18" charset="0"/>
              </a:rPr>
              <a:t> similarity measures for multiple attribute decision making. Neutrosophic Sets and Systems, 2 (2014), 48-54.</a:t>
            </a:r>
          </a:p>
          <a:p>
            <a:pPr marL="1080000" algn="just"/>
            <a:r>
              <a:rPr lang="en-US" sz="1600" dirty="0">
                <a:latin typeface="Times New Roman" panose="02020603050405020304" pitchFamily="18" charset="0"/>
                <a:cs typeface="Times New Roman" panose="02020603050405020304" pitchFamily="18" charset="0"/>
              </a:rPr>
              <a:t>[6] J. Ye. Multiple attribute group decision-making method with completely unknown weights based on similarity measures under single valued </a:t>
            </a:r>
            <a:r>
              <a:rPr lang="en-US" sz="1600" dirty="0" err="1">
                <a:latin typeface="Times New Roman" panose="02020603050405020304" pitchFamily="18" charset="0"/>
                <a:cs typeface="Times New Roman" panose="02020603050405020304" pitchFamily="18" charset="0"/>
              </a:rPr>
              <a:t>neutrosophic</a:t>
            </a:r>
            <a:r>
              <a:rPr lang="en-US" sz="1600" dirty="0">
                <a:latin typeface="Times New Roman" panose="02020603050405020304" pitchFamily="18" charset="0"/>
                <a:cs typeface="Times New Roman" panose="02020603050405020304" pitchFamily="18" charset="0"/>
              </a:rPr>
              <a:t> environment. Journal of Intelligent and Fuzzy Systems, (2014).</a:t>
            </a:r>
          </a:p>
          <a:p>
            <a:pPr marL="1080000" algn="just"/>
            <a:r>
              <a:rPr lang="en-US" sz="1600" dirty="0">
                <a:latin typeface="Times New Roman" panose="02020603050405020304" pitchFamily="18" charset="0"/>
                <a:cs typeface="Times New Roman" panose="02020603050405020304" pitchFamily="18" charset="0"/>
              </a:rPr>
              <a:t>[7] J. Ye. Clustering methods using distance-based similarity measures of single-valued </a:t>
            </a:r>
            <a:r>
              <a:rPr lang="en-US" sz="1600" dirty="0" err="1">
                <a:latin typeface="Times New Roman" panose="02020603050405020304" pitchFamily="18" charset="0"/>
                <a:cs typeface="Times New Roman" panose="02020603050405020304" pitchFamily="18" charset="0"/>
              </a:rPr>
              <a:t>neutrosophic</a:t>
            </a:r>
            <a:r>
              <a:rPr lang="en-US" sz="1600" dirty="0">
                <a:latin typeface="Times New Roman" panose="02020603050405020304" pitchFamily="18" charset="0"/>
                <a:cs typeface="Times New Roman" panose="02020603050405020304" pitchFamily="18" charset="0"/>
              </a:rPr>
              <a:t> sets. Journal of Intelligent Systems, (2014).</a:t>
            </a:r>
          </a:p>
          <a:p>
            <a:pPr algn="just"/>
            <a:endParaRPr lang="en-US" sz="2000" dirty="0">
              <a:latin typeface="Times New Roman" panose="02020603050405020304" pitchFamily="18" charset="0"/>
            </a:endParaRPr>
          </a:p>
          <a:p>
            <a:pPr algn="just"/>
            <a:r>
              <a:rPr lang="en-US" sz="2000" dirty="0">
                <a:latin typeface="Times New Roman" panose="02020603050405020304" pitchFamily="18" charset="0"/>
              </a:rPr>
              <a:t>Based on multiset theory, </a:t>
            </a:r>
            <a:r>
              <a:rPr lang="en-US" sz="2000" dirty="0" err="1">
                <a:latin typeface="Times New Roman" panose="02020603050405020304" pitchFamily="18" charset="0"/>
              </a:rPr>
              <a:t>Yager</a:t>
            </a:r>
            <a:r>
              <a:rPr lang="en-US" sz="2000" dirty="0">
                <a:latin typeface="Times New Roman" panose="02020603050405020304" pitchFamily="18" charset="0"/>
              </a:rPr>
              <a:t> [8] introduced a fuzzy multiset concept, which allows the repeated occurrences of</a:t>
            </a:r>
          </a:p>
          <a:p>
            <a:pPr algn="just"/>
            <a:r>
              <a:rPr lang="en-US" sz="2000" dirty="0">
                <a:latin typeface="Times New Roman" panose="02020603050405020304" pitchFamily="18" charset="0"/>
              </a:rPr>
              <a:t>any element.</a:t>
            </a:r>
          </a:p>
          <a:p>
            <a:pPr marL="1080000" algn="just"/>
            <a:r>
              <a:rPr lang="en-US" sz="1600" dirty="0">
                <a:latin typeface="Times New Roman" panose="02020603050405020304" pitchFamily="18" charset="0"/>
                <a:cs typeface="Times New Roman" panose="02020603050405020304" pitchFamily="18" charset="0"/>
              </a:rPr>
              <a:t>[8] R. R. </a:t>
            </a:r>
            <a:r>
              <a:rPr lang="en-US" sz="1600" dirty="0" err="1">
                <a:latin typeface="Times New Roman" panose="02020603050405020304" pitchFamily="18" charset="0"/>
                <a:cs typeface="Times New Roman" panose="02020603050405020304" pitchFamily="18" charset="0"/>
              </a:rPr>
              <a:t>Yager</a:t>
            </a:r>
            <a:r>
              <a:rPr lang="en-US" sz="1600" dirty="0">
                <a:latin typeface="Times New Roman" panose="02020603050405020304" pitchFamily="18" charset="0"/>
                <a:cs typeface="Times New Roman" panose="02020603050405020304" pitchFamily="18" charset="0"/>
              </a:rPr>
              <a:t>. On the theory of bags (Multi sets). International Journal of General System, 13 (1986), 23-37.</a:t>
            </a:r>
          </a:p>
        </p:txBody>
      </p:sp>
    </p:spTree>
    <p:extLst>
      <p:ext uri="{BB962C8B-B14F-4D97-AF65-F5344CB8AC3E}">
        <p14:creationId xmlns:p14="http://schemas.microsoft.com/office/powerpoint/2010/main" val="36570573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tăText 1"/>
          <p:cNvSpPr txBox="1"/>
          <p:nvPr/>
        </p:nvSpPr>
        <p:spPr>
          <a:xfrm>
            <a:off x="2040835" y="720833"/>
            <a:ext cx="9681473" cy="400110"/>
          </a:xfrm>
          <a:prstGeom prst="rect">
            <a:avLst/>
          </a:prstGeom>
          <a:noFill/>
        </p:spPr>
        <p:txBody>
          <a:bodyPr wrap="square" rtlCol="0">
            <a:spAutoFit/>
          </a:bodyPr>
          <a:lstStyle/>
          <a:p>
            <a:r>
              <a:rPr lang="en-US" sz="2000" dirty="0">
                <a:solidFill>
                  <a:schemeClr val="accent2">
                    <a:lumMod val="75000"/>
                  </a:schemeClr>
                </a:solidFill>
                <a:latin typeface="Century" panose="02040604050505020304" pitchFamily="18" charset="0"/>
              </a:rPr>
              <a:t>1. Introduction – cont</a:t>
            </a:r>
            <a:r>
              <a:rPr lang="en-US" sz="2000" dirty="0">
                <a:solidFill>
                  <a:schemeClr val="accent2">
                    <a:lumMod val="75000"/>
                  </a:schemeClr>
                </a:solidFill>
                <a:latin typeface="Bell MT" panose="02020503060305020303" pitchFamily="18" charset="0"/>
              </a:rPr>
              <a:t>.</a:t>
            </a:r>
          </a:p>
        </p:txBody>
      </p:sp>
      <p:sp>
        <p:nvSpPr>
          <p:cNvPr id="3" name="Dreptunghi 2"/>
          <p:cNvSpPr/>
          <p:nvPr/>
        </p:nvSpPr>
        <p:spPr>
          <a:xfrm>
            <a:off x="4863547" y="1158155"/>
            <a:ext cx="6215269" cy="5447645"/>
          </a:xfrm>
          <a:prstGeom prst="rect">
            <a:avLst/>
          </a:prstGeom>
        </p:spPr>
        <p:txBody>
          <a:bodyPr wrap="square">
            <a:spAutoFit/>
          </a:bodyPr>
          <a:lstStyle/>
          <a:p>
            <a:pPr algn="just"/>
            <a:r>
              <a:rPr lang="en-US" sz="2000" dirty="0">
                <a:latin typeface="Times New Roman" panose="02020603050405020304" pitchFamily="18" charset="0"/>
              </a:rPr>
              <a:t>Thus, the fuzzy multiset can occur more than once with the possibility of the same or different membership values. </a:t>
            </a:r>
          </a:p>
          <a:p>
            <a:pPr algn="just"/>
            <a:endParaRPr lang="en-US" sz="2000" dirty="0">
              <a:latin typeface="Times New Roman" panose="02020603050405020304" pitchFamily="18" charset="0"/>
            </a:endParaRPr>
          </a:p>
          <a:p>
            <a:pPr algn="just"/>
            <a:r>
              <a:rPr lang="en-US" sz="2000" dirty="0">
                <a:latin typeface="Times New Roman" panose="02020603050405020304" pitchFamily="18" charset="0"/>
              </a:rPr>
              <a:t>Then, Shinoj and Sunil [9] extended the fuzzy multiset to the intuitionistic fuzzy multiset (IFM) and presented some basic operations and a distance measure for IFMs, and then applied the distance measure to medical diagnosis. </a:t>
            </a:r>
          </a:p>
          <a:p>
            <a:pPr marL="1080000" algn="just"/>
            <a:r>
              <a:rPr lang="en-US" sz="1600" dirty="0">
                <a:latin typeface="Times New Roman" panose="02020603050405020304" pitchFamily="18" charset="0"/>
                <a:cs typeface="Times New Roman" panose="02020603050405020304" pitchFamily="18" charset="0"/>
              </a:rPr>
              <a:t>[9] T. K. Shinoj and J. J. Sunil. Intuitionistic fuzzy multi sets and its application in medical diagnosis. World Academy of Science, Engineering and Technology, 6(1) (2012), 1418-1421.</a:t>
            </a:r>
          </a:p>
          <a:p>
            <a:pPr algn="just"/>
            <a:endParaRPr lang="en-US" sz="2000" dirty="0">
              <a:latin typeface="Times New Roman" panose="02020603050405020304" pitchFamily="18" charset="0"/>
            </a:endParaRPr>
          </a:p>
          <a:p>
            <a:pPr algn="just"/>
            <a:r>
              <a:rPr lang="en-US" sz="2000" dirty="0" err="1">
                <a:latin typeface="Times New Roman" panose="02020603050405020304" pitchFamily="18" charset="0"/>
              </a:rPr>
              <a:t>Rajarajeswari</a:t>
            </a:r>
            <a:r>
              <a:rPr lang="en-US" sz="2000" dirty="0">
                <a:latin typeface="Times New Roman" panose="02020603050405020304" pitchFamily="18" charset="0"/>
              </a:rPr>
              <a:t> and Uma [10] put forward the Hamming distance-based similarity measure for IFMs and its application in medical diagnosis. </a:t>
            </a:r>
          </a:p>
          <a:p>
            <a:pPr marL="1080000" algn="just"/>
            <a:r>
              <a:rPr lang="en-US" sz="1600" dirty="0">
                <a:latin typeface="Times New Roman" panose="02020603050405020304" pitchFamily="18" charset="0"/>
                <a:cs typeface="Times New Roman" panose="02020603050405020304" pitchFamily="18" charset="0"/>
              </a:rPr>
              <a:t>[10] P. </a:t>
            </a:r>
            <a:r>
              <a:rPr lang="en-US" sz="1600" dirty="0" err="1">
                <a:latin typeface="Times New Roman" panose="02020603050405020304" pitchFamily="18" charset="0"/>
                <a:cs typeface="Times New Roman" panose="02020603050405020304" pitchFamily="18" charset="0"/>
              </a:rPr>
              <a:t>Rajarajeswari</a:t>
            </a:r>
            <a:r>
              <a:rPr lang="en-US" sz="1600" dirty="0">
                <a:latin typeface="Times New Roman" panose="02020603050405020304" pitchFamily="18" charset="0"/>
                <a:cs typeface="Times New Roman" panose="02020603050405020304" pitchFamily="18" charset="0"/>
              </a:rPr>
              <a:t> and N. Uma. Normalized Hamming Similarity Measure for Intuitionistic Fuzzy Multi Sets and Its Application in Medical diagnosis. Intl. Journal of Mathematics Trends and Technology, 5(3) (2014), 219-225.</a:t>
            </a:r>
          </a:p>
        </p:txBody>
      </p:sp>
    </p:spTree>
    <p:extLst>
      <p:ext uri="{BB962C8B-B14F-4D97-AF65-F5344CB8AC3E}">
        <p14:creationId xmlns:p14="http://schemas.microsoft.com/office/powerpoint/2010/main" val="32931613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tăText 1"/>
          <p:cNvSpPr txBox="1"/>
          <p:nvPr/>
        </p:nvSpPr>
        <p:spPr>
          <a:xfrm>
            <a:off x="2040835" y="720833"/>
            <a:ext cx="9681473" cy="400110"/>
          </a:xfrm>
          <a:prstGeom prst="rect">
            <a:avLst/>
          </a:prstGeom>
          <a:noFill/>
        </p:spPr>
        <p:txBody>
          <a:bodyPr wrap="square" rtlCol="0">
            <a:spAutoFit/>
          </a:bodyPr>
          <a:lstStyle/>
          <a:p>
            <a:r>
              <a:rPr lang="en-US" sz="2000" dirty="0">
                <a:solidFill>
                  <a:schemeClr val="accent2">
                    <a:lumMod val="75000"/>
                  </a:schemeClr>
                </a:solidFill>
                <a:latin typeface="Century" panose="02040604050505020304" pitchFamily="18" charset="0"/>
              </a:rPr>
              <a:t>1. Introduction – cont</a:t>
            </a:r>
            <a:r>
              <a:rPr lang="en-US" sz="2000" dirty="0">
                <a:solidFill>
                  <a:schemeClr val="accent2">
                    <a:lumMod val="75000"/>
                  </a:schemeClr>
                </a:solidFill>
                <a:latin typeface="Bell MT" panose="02020503060305020303" pitchFamily="18" charset="0"/>
              </a:rPr>
              <a:t>.</a:t>
            </a:r>
          </a:p>
        </p:txBody>
      </p:sp>
      <p:sp>
        <p:nvSpPr>
          <p:cNvPr id="3" name="Dreptunghi 2"/>
          <p:cNvSpPr/>
          <p:nvPr/>
        </p:nvSpPr>
        <p:spPr>
          <a:xfrm>
            <a:off x="4863547" y="1264171"/>
            <a:ext cx="6215269" cy="3847207"/>
          </a:xfrm>
          <a:prstGeom prst="rect">
            <a:avLst/>
          </a:prstGeom>
        </p:spPr>
        <p:txBody>
          <a:bodyPr wrap="square">
            <a:spAutoFit/>
          </a:bodyPr>
          <a:lstStyle/>
          <a:p>
            <a:pPr algn="just"/>
            <a:r>
              <a:rPr lang="en-US" sz="2000" dirty="0">
                <a:latin typeface="Times New Roman" panose="02020603050405020304" pitchFamily="18" charset="0"/>
              </a:rPr>
              <a:t>Recently, Ye et al. [11] presented a single valued </a:t>
            </a:r>
            <a:r>
              <a:rPr lang="en-US" sz="2000" dirty="0" err="1">
                <a:latin typeface="Times New Roman" panose="02020603050405020304" pitchFamily="18" charset="0"/>
              </a:rPr>
              <a:t>neutrosophic</a:t>
            </a:r>
            <a:r>
              <a:rPr lang="en-US" sz="2000" dirty="0">
                <a:latin typeface="Times New Roman" panose="02020603050405020304" pitchFamily="18" charset="0"/>
              </a:rPr>
              <a:t> multiset (SVNM) as a generalization of IFM and the Dice similarity measure between SVNMs, and then applied it to medical diagnosis. </a:t>
            </a:r>
          </a:p>
          <a:p>
            <a:pPr algn="just"/>
            <a:endParaRPr lang="en-US" sz="2000" dirty="0">
              <a:latin typeface="Times New Roman" panose="02020603050405020304" pitchFamily="18" charset="0"/>
            </a:endParaRPr>
          </a:p>
          <a:p>
            <a:pPr marL="1080000" algn="just"/>
            <a:r>
              <a:rPr lang="en-US" sz="1600" dirty="0">
                <a:latin typeface="Times New Roman" panose="02020603050405020304" pitchFamily="18" charset="0"/>
                <a:cs typeface="Times New Roman" panose="02020603050405020304" pitchFamily="18" charset="0"/>
              </a:rPr>
              <a:t>[11] S. Ye and J. Ye. Dice similarity measure between single valued </a:t>
            </a:r>
            <a:r>
              <a:rPr lang="en-US" sz="1600" dirty="0" err="1">
                <a:latin typeface="Times New Roman" panose="02020603050405020304" pitchFamily="18" charset="0"/>
                <a:cs typeface="Times New Roman" panose="02020603050405020304" pitchFamily="18" charset="0"/>
              </a:rPr>
              <a:t>neutrosophic</a:t>
            </a:r>
            <a:r>
              <a:rPr lang="en-US" sz="1600" dirty="0">
                <a:latin typeface="Times New Roman" panose="02020603050405020304" pitchFamily="18" charset="0"/>
                <a:cs typeface="Times New Roman" panose="02020603050405020304" pitchFamily="18" charset="0"/>
              </a:rPr>
              <a:t> multisets and its application in medical diagnosis. Neutrosophic Sets and Systems, 2014.</a:t>
            </a:r>
          </a:p>
          <a:p>
            <a:pPr marL="1080000" algn="just"/>
            <a:endParaRPr lang="en-US" sz="1600" dirty="0">
              <a:latin typeface="Times New Roman" panose="02020603050405020304" pitchFamily="18" charset="0"/>
              <a:cs typeface="Times New Roman" panose="02020603050405020304" pitchFamily="18" charset="0"/>
            </a:endParaRPr>
          </a:p>
          <a:p>
            <a:pPr algn="just"/>
            <a:r>
              <a:rPr lang="en-US" sz="2000" dirty="0">
                <a:latin typeface="Times New Roman" panose="02020603050405020304" pitchFamily="18" charset="0"/>
                <a:cs typeface="Times New Roman" panose="02020603050405020304" pitchFamily="18" charset="0"/>
              </a:rPr>
              <a:t>Based on SVNMs, this paper further develops a generalized distance measure and the distance-based similarity measures between SVNMs, and then applies the similarity measures to medical diagnosis. </a:t>
            </a:r>
          </a:p>
        </p:txBody>
      </p:sp>
    </p:spTree>
    <p:extLst>
      <p:ext uri="{BB962C8B-B14F-4D97-AF65-F5344CB8AC3E}">
        <p14:creationId xmlns:p14="http://schemas.microsoft.com/office/powerpoint/2010/main" val="6081072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tăText 1"/>
          <p:cNvSpPr txBox="1"/>
          <p:nvPr/>
        </p:nvSpPr>
        <p:spPr>
          <a:xfrm>
            <a:off x="2040835" y="707579"/>
            <a:ext cx="9681473" cy="461665"/>
          </a:xfrm>
          <a:prstGeom prst="rect">
            <a:avLst/>
          </a:prstGeom>
          <a:noFill/>
        </p:spPr>
        <p:txBody>
          <a:bodyPr wrap="square" rtlCol="0">
            <a:spAutoFit/>
          </a:bodyPr>
          <a:lstStyle/>
          <a:p>
            <a:r>
              <a:rPr lang="en-US" sz="2400" b="1" dirty="0">
                <a:solidFill>
                  <a:schemeClr val="accent2">
                    <a:lumMod val="75000"/>
                  </a:schemeClr>
                </a:solidFill>
                <a:latin typeface="Century" panose="02040604050505020304" pitchFamily="18" charset="0"/>
              </a:rPr>
              <a:t>2. Preliminaries</a:t>
            </a:r>
            <a:r>
              <a:rPr lang="en-US" sz="2400" b="1" dirty="0">
                <a:solidFill>
                  <a:schemeClr val="accent2">
                    <a:lumMod val="75000"/>
                  </a:schemeClr>
                </a:solidFill>
                <a:latin typeface="Bell MT" panose="02020503060305020303" pitchFamily="18" charset="0"/>
              </a:rPr>
              <a:t>.</a:t>
            </a:r>
          </a:p>
        </p:txBody>
      </p:sp>
      <p:sp>
        <p:nvSpPr>
          <p:cNvPr id="3" name="Dreptunghi 2"/>
          <p:cNvSpPr/>
          <p:nvPr/>
        </p:nvSpPr>
        <p:spPr>
          <a:xfrm>
            <a:off x="4757530" y="1577901"/>
            <a:ext cx="6215269" cy="5139869"/>
          </a:xfrm>
          <a:prstGeom prst="rect">
            <a:avLst/>
          </a:prstGeom>
        </p:spPr>
        <p:txBody>
          <a:bodyPr wrap="square">
            <a:spAutoFit/>
          </a:bodyPr>
          <a:lstStyle/>
          <a:p>
            <a:pPr algn="just"/>
            <a:r>
              <a:rPr lang="en-US" sz="2000" dirty="0" err="1">
                <a:latin typeface="Times New Roman" panose="02020603050405020304" pitchFamily="18" charset="0"/>
              </a:rPr>
              <a:t>Smarandache</a:t>
            </a:r>
            <a:r>
              <a:rPr lang="en-US" sz="2000" dirty="0">
                <a:latin typeface="Times New Roman" panose="02020603050405020304" pitchFamily="18" charset="0"/>
              </a:rPr>
              <a:t> [3] originally presented the concept of a </a:t>
            </a:r>
            <a:r>
              <a:rPr lang="en-US" sz="2000" dirty="0" err="1">
                <a:latin typeface="Times New Roman" panose="02020603050405020304" pitchFamily="18" charset="0"/>
              </a:rPr>
              <a:t>neutrosophic</a:t>
            </a:r>
            <a:r>
              <a:rPr lang="en-US" sz="2000" dirty="0">
                <a:latin typeface="Times New Roman" panose="02020603050405020304" pitchFamily="18" charset="0"/>
              </a:rPr>
              <a:t> set. </a:t>
            </a:r>
          </a:p>
          <a:p>
            <a:pPr marL="1080000" algn="just"/>
            <a:r>
              <a:rPr lang="en-US" sz="1600" dirty="0">
                <a:latin typeface="Times New Roman" panose="02020603050405020304" pitchFamily="18" charset="0"/>
                <a:cs typeface="Times New Roman" panose="02020603050405020304" pitchFamily="18" charset="0"/>
              </a:rPr>
              <a:t>[3] F. </a:t>
            </a:r>
            <a:r>
              <a:rPr lang="en-US" sz="1600" dirty="0" err="1">
                <a:latin typeface="Times New Roman" panose="02020603050405020304" pitchFamily="18" charset="0"/>
                <a:cs typeface="Times New Roman" panose="02020603050405020304" pitchFamily="18" charset="0"/>
              </a:rPr>
              <a:t>Smarandache</a:t>
            </a:r>
            <a:r>
              <a:rPr lang="en-US" sz="1600" dirty="0">
                <a:latin typeface="Times New Roman" panose="02020603050405020304" pitchFamily="18" charset="0"/>
                <a:cs typeface="Times New Roman" panose="02020603050405020304" pitchFamily="18" charset="0"/>
              </a:rPr>
              <a:t>. A unifying field in logics. </a:t>
            </a:r>
            <a:r>
              <a:rPr lang="en-US" sz="1600" dirty="0" err="1">
                <a:latin typeface="Times New Roman" panose="02020603050405020304" pitchFamily="18" charset="0"/>
                <a:cs typeface="Times New Roman" panose="02020603050405020304" pitchFamily="18" charset="0"/>
              </a:rPr>
              <a:t>neutrosophy</a:t>
            </a:r>
            <a:r>
              <a:rPr lang="en-US" sz="1600" dirty="0">
                <a:latin typeface="Times New Roman" panose="02020603050405020304" pitchFamily="18" charset="0"/>
                <a:cs typeface="Times New Roman" panose="02020603050405020304" pitchFamily="18" charset="0"/>
              </a:rPr>
              <a:t>: Neutrosophic probability, set and logic. Rehoboth: American </a:t>
            </a:r>
            <a:r>
              <a:rPr lang="ro-RO" sz="1600" dirty="0" err="1">
                <a:latin typeface="Times New Roman" panose="02020603050405020304" pitchFamily="18" charset="0"/>
                <a:cs typeface="Times New Roman" panose="02020603050405020304" pitchFamily="18" charset="0"/>
              </a:rPr>
              <a:t>Research</a:t>
            </a:r>
            <a:r>
              <a:rPr lang="ro-RO" sz="1600" dirty="0">
                <a:latin typeface="Times New Roman" panose="02020603050405020304" pitchFamily="18" charset="0"/>
                <a:cs typeface="Times New Roman" panose="02020603050405020304" pitchFamily="18" charset="0"/>
              </a:rPr>
              <a:t> Press, 1999.</a:t>
            </a:r>
          </a:p>
          <a:p>
            <a:pPr algn="just"/>
            <a:endParaRPr lang="en-US" sz="2000" dirty="0">
              <a:latin typeface="Times New Roman" panose="02020603050405020304" pitchFamily="18" charset="0"/>
            </a:endParaRPr>
          </a:p>
          <a:p>
            <a:pPr algn="just"/>
            <a:r>
              <a:rPr lang="en-US" sz="2000" dirty="0">
                <a:latin typeface="Times New Roman" panose="02020603050405020304" pitchFamily="18" charset="0"/>
              </a:rPr>
              <a:t>A </a:t>
            </a:r>
            <a:r>
              <a:rPr lang="en-US" sz="2000" dirty="0" err="1">
                <a:latin typeface="Times New Roman" panose="02020603050405020304" pitchFamily="18" charset="0"/>
              </a:rPr>
              <a:t>neutrosophic</a:t>
            </a:r>
            <a:r>
              <a:rPr lang="en-US" sz="2000" dirty="0">
                <a:latin typeface="Times New Roman" panose="02020603050405020304" pitchFamily="18" charset="0"/>
              </a:rPr>
              <a:t> set </a:t>
            </a:r>
            <a:r>
              <a:rPr lang="en-US" sz="2000" i="1" dirty="0">
                <a:latin typeface="Times New Roman" panose="02020603050405020304" pitchFamily="18" charset="0"/>
              </a:rPr>
              <a:t>A</a:t>
            </a:r>
            <a:r>
              <a:rPr lang="en-US" sz="2000" dirty="0">
                <a:latin typeface="Times New Roman" panose="02020603050405020304" pitchFamily="18" charset="0"/>
              </a:rPr>
              <a:t> in a universal set </a:t>
            </a:r>
            <a:r>
              <a:rPr lang="en-US" sz="2000" i="1" dirty="0">
                <a:latin typeface="Times New Roman" panose="02020603050405020304" pitchFamily="18" charset="0"/>
              </a:rPr>
              <a:t>X</a:t>
            </a:r>
            <a:r>
              <a:rPr lang="en-US" sz="2000" dirty="0">
                <a:latin typeface="Times New Roman" panose="02020603050405020304" pitchFamily="18" charset="0"/>
              </a:rPr>
              <a:t> is characterized by a truth-membership function </a:t>
            </a:r>
            <a:r>
              <a:rPr lang="en-US" sz="2000" i="1" dirty="0">
                <a:latin typeface="Times New Roman" panose="02020603050405020304" pitchFamily="18" charset="0"/>
              </a:rPr>
              <a:t>T</a:t>
            </a:r>
            <a:r>
              <a:rPr lang="en-US" sz="2000" i="1" baseline="-25000" dirty="0">
                <a:latin typeface="Times New Roman" panose="02020603050405020304" pitchFamily="18" charset="0"/>
              </a:rPr>
              <a:t>A</a:t>
            </a:r>
            <a:r>
              <a:rPr lang="en-US" sz="2000" i="1" dirty="0">
                <a:latin typeface="Times New Roman" panose="02020603050405020304" pitchFamily="18" charset="0"/>
              </a:rPr>
              <a:t>(x)</a:t>
            </a:r>
            <a:r>
              <a:rPr lang="en-US" sz="2000" dirty="0">
                <a:latin typeface="Times New Roman" panose="02020603050405020304" pitchFamily="18" charset="0"/>
              </a:rPr>
              <a:t>, an indeterminacy-membership function </a:t>
            </a:r>
            <a:r>
              <a:rPr lang="en-US" sz="2000" i="1" dirty="0">
                <a:latin typeface="Times New Roman" panose="02020603050405020304" pitchFamily="18" charset="0"/>
              </a:rPr>
              <a:t>I</a:t>
            </a:r>
            <a:r>
              <a:rPr lang="en-US" sz="2000" i="1" baseline="-25000" dirty="0">
                <a:latin typeface="Times New Roman" panose="02020603050405020304" pitchFamily="18" charset="0"/>
              </a:rPr>
              <a:t>A</a:t>
            </a:r>
            <a:r>
              <a:rPr lang="en-US" sz="2000" i="1" dirty="0">
                <a:latin typeface="Times New Roman" panose="02020603050405020304" pitchFamily="18" charset="0"/>
              </a:rPr>
              <a:t>(x)</a:t>
            </a:r>
            <a:r>
              <a:rPr lang="en-US" sz="2000" dirty="0">
                <a:latin typeface="Times New Roman" panose="02020603050405020304" pitchFamily="18" charset="0"/>
              </a:rPr>
              <a:t>, and a falsity-membership function </a:t>
            </a:r>
            <a:r>
              <a:rPr lang="en-US" sz="2000" i="1" dirty="0">
                <a:latin typeface="Times New Roman" panose="02020603050405020304" pitchFamily="18" charset="0"/>
              </a:rPr>
              <a:t>F</a:t>
            </a:r>
            <a:r>
              <a:rPr lang="en-US" sz="2000" i="1" baseline="-25000" dirty="0">
                <a:latin typeface="Times New Roman" panose="02020603050405020304" pitchFamily="18" charset="0"/>
              </a:rPr>
              <a:t>A</a:t>
            </a:r>
            <a:r>
              <a:rPr lang="en-US" sz="2000" i="1" dirty="0">
                <a:latin typeface="Times New Roman" panose="02020603050405020304" pitchFamily="18" charset="0"/>
              </a:rPr>
              <a:t>(x)</a:t>
            </a:r>
            <a:r>
              <a:rPr lang="en-US" sz="2000" dirty="0">
                <a:latin typeface="Times New Roman" panose="02020603050405020304" pitchFamily="18" charset="0"/>
              </a:rPr>
              <a:t>. </a:t>
            </a:r>
          </a:p>
          <a:p>
            <a:pPr algn="just"/>
            <a:endParaRPr lang="en-US" sz="2000" dirty="0">
              <a:latin typeface="Times New Roman" panose="02020603050405020304" pitchFamily="18" charset="0"/>
            </a:endParaRPr>
          </a:p>
          <a:p>
            <a:pPr algn="just"/>
            <a:r>
              <a:rPr lang="en-US" sz="2000" dirty="0">
                <a:latin typeface="Times New Roman" panose="02020603050405020304" pitchFamily="18" charset="0"/>
              </a:rPr>
              <a:t>The functions </a:t>
            </a:r>
            <a:r>
              <a:rPr lang="en-US" sz="2000" i="1" dirty="0">
                <a:latin typeface="Times New Roman" panose="02020603050405020304" pitchFamily="18" charset="0"/>
              </a:rPr>
              <a:t>T</a:t>
            </a:r>
            <a:r>
              <a:rPr lang="en-US" sz="2000" i="1" baseline="-25000" dirty="0">
                <a:latin typeface="Times New Roman" panose="02020603050405020304" pitchFamily="18" charset="0"/>
              </a:rPr>
              <a:t>A</a:t>
            </a:r>
            <a:r>
              <a:rPr lang="en-US" sz="2000" i="1" dirty="0">
                <a:latin typeface="Times New Roman" panose="02020603050405020304" pitchFamily="18" charset="0"/>
              </a:rPr>
              <a:t>(x)</a:t>
            </a:r>
            <a:r>
              <a:rPr lang="en-US" sz="2000" dirty="0">
                <a:latin typeface="Times New Roman" panose="02020603050405020304" pitchFamily="18" charset="0"/>
              </a:rPr>
              <a:t>, </a:t>
            </a:r>
            <a:r>
              <a:rPr lang="en-US" sz="2000" i="1" dirty="0">
                <a:latin typeface="Times New Roman" panose="02020603050405020304" pitchFamily="18" charset="0"/>
              </a:rPr>
              <a:t>I</a:t>
            </a:r>
            <a:r>
              <a:rPr lang="en-US" sz="2000" i="1" baseline="-25000" dirty="0">
                <a:latin typeface="Times New Roman" panose="02020603050405020304" pitchFamily="18" charset="0"/>
              </a:rPr>
              <a:t>A</a:t>
            </a:r>
            <a:r>
              <a:rPr lang="en-US" sz="2000" i="1" dirty="0">
                <a:latin typeface="Times New Roman" panose="02020603050405020304" pitchFamily="18" charset="0"/>
              </a:rPr>
              <a:t>(x)</a:t>
            </a:r>
            <a:r>
              <a:rPr lang="en-US" sz="2000" dirty="0">
                <a:latin typeface="Times New Roman" panose="02020603050405020304" pitchFamily="18" charset="0"/>
              </a:rPr>
              <a:t>, </a:t>
            </a:r>
            <a:r>
              <a:rPr lang="en-US" sz="2000" i="1" dirty="0">
                <a:latin typeface="Times New Roman" panose="02020603050405020304" pitchFamily="18" charset="0"/>
              </a:rPr>
              <a:t>F</a:t>
            </a:r>
            <a:r>
              <a:rPr lang="en-US" sz="2000" i="1" baseline="-25000" dirty="0">
                <a:latin typeface="Times New Roman" panose="02020603050405020304" pitchFamily="18" charset="0"/>
              </a:rPr>
              <a:t>A</a:t>
            </a:r>
            <a:r>
              <a:rPr lang="en-US" sz="2000" i="1" dirty="0">
                <a:latin typeface="Times New Roman" panose="02020603050405020304" pitchFamily="18" charset="0"/>
              </a:rPr>
              <a:t>(x)</a:t>
            </a:r>
            <a:r>
              <a:rPr lang="en-US" sz="2000" dirty="0">
                <a:latin typeface="Times New Roman" panose="02020603050405020304" pitchFamily="18" charset="0"/>
              </a:rPr>
              <a:t> in </a:t>
            </a:r>
            <a:r>
              <a:rPr lang="en-US" sz="2000" i="1" dirty="0">
                <a:latin typeface="Times New Roman" panose="02020603050405020304" pitchFamily="18" charset="0"/>
              </a:rPr>
              <a:t>X</a:t>
            </a:r>
            <a:r>
              <a:rPr lang="en-US" sz="2000" dirty="0">
                <a:latin typeface="Times New Roman" panose="02020603050405020304" pitchFamily="18" charset="0"/>
              </a:rPr>
              <a:t> are real standard or nonstandard subsets of ]</a:t>
            </a:r>
            <a:r>
              <a:rPr lang="en-US" sz="2000" baseline="30000" dirty="0">
                <a:latin typeface="Times New Roman" panose="02020603050405020304" pitchFamily="18" charset="0"/>
              </a:rPr>
              <a:t>−</a:t>
            </a:r>
            <a:r>
              <a:rPr lang="en-US" sz="2000" dirty="0">
                <a:latin typeface="Times New Roman" panose="02020603050405020304" pitchFamily="18" charset="0"/>
              </a:rPr>
              <a:t>0, 1</a:t>
            </a:r>
            <a:r>
              <a:rPr lang="en-US" sz="2000" baseline="30000" dirty="0">
                <a:latin typeface="Times New Roman" panose="02020603050405020304" pitchFamily="18" charset="0"/>
              </a:rPr>
              <a:t>+</a:t>
            </a:r>
            <a:r>
              <a:rPr lang="en-US" sz="2000" dirty="0">
                <a:latin typeface="Times New Roman" panose="02020603050405020304" pitchFamily="18" charset="0"/>
              </a:rPr>
              <a:t>[, i.e., </a:t>
            </a:r>
            <a:r>
              <a:rPr lang="en-US" sz="2000" i="1" dirty="0">
                <a:latin typeface="Times New Roman" panose="02020603050405020304" pitchFamily="18" charset="0"/>
              </a:rPr>
              <a:t>T</a:t>
            </a:r>
            <a:r>
              <a:rPr lang="en-US" sz="2000" i="1" baseline="-25000" dirty="0">
                <a:latin typeface="Times New Roman" panose="02020603050405020304" pitchFamily="18" charset="0"/>
              </a:rPr>
              <a:t>A</a:t>
            </a:r>
            <a:r>
              <a:rPr lang="en-US" sz="2000" i="1" dirty="0">
                <a:latin typeface="Times New Roman" panose="02020603050405020304" pitchFamily="18" charset="0"/>
              </a:rPr>
              <a:t>(x)</a:t>
            </a:r>
            <a:r>
              <a:rPr lang="en-US" sz="2000" dirty="0">
                <a:latin typeface="Times New Roman" panose="02020603050405020304" pitchFamily="18" charset="0"/>
              </a:rPr>
              <a:t>: </a:t>
            </a:r>
            <a:r>
              <a:rPr lang="en-US" sz="2000" i="1" dirty="0">
                <a:latin typeface="Times New Roman" panose="02020603050405020304" pitchFamily="18" charset="0"/>
              </a:rPr>
              <a:t>X</a:t>
            </a:r>
            <a:r>
              <a:rPr lang="en-US" sz="2000" dirty="0">
                <a:latin typeface="Times New Roman" panose="02020603050405020304" pitchFamily="18" charset="0"/>
              </a:rPr>
              <a:t> → ]</a:t>
            </a:r>
            <a:r>
              <a:rPr lang="en-US" sz="2000" baseline="30000" dirty="0">
                <a:latin typeface="Times New Roman" panose="02020603050405020304" pitchFamily="18" charset="0"/>
              </a:rPr>
              <a:t>−</a:t>
            </a:r>
            <a:r>
              <a:rPr lang="en-US" sz="2000" dirty="0">
                <a:latin typeface="Times New Roman" panose="02020603050405020304" pitchFamily="18" charset="0"/>
              </a:rPr>
              <a:t>0, 1</a:t>
            </a:r>
            <a:r>
              <a:rPr lang="en-US" sz="2000" baseline="30000" dirty="0">
                <a:latin typeface="Times New Roman" panose="02020603050405020304" pitchFamily="18" charset="0"/>
              </a:rPr>
              <a:t>+</a:t>
            </a:r>
            <a:r>
              <a:rPr lang="en-US" sz="2000" dirty="0">
                <a:latin typeface="Times New Roman" panose="02020603050405020304" pitchFamily="18" charset="0"/>
              </a:rPr>
              <a:t>[, </a:t>
            </a:r>
            <a:r>
              <a:rPr lang="en-US" sz="2000" i="1" dirty="0">
                <a:latin typeface="Times New Roman" panose="02020603050405020304" pitchFamily="18" charset="0"/>
              </a:rPr>
              <a:t>I</a:t>
            </a:r>
            <a:r>
              <a:rPr lang="en-US" sz="2000" i="1" baseline="-25000" dirty="0">
                <a:latin typeface="Times New Roman" panose="02020603050405020304" pitchFamily="18" charset="0"/>
              </a:rPr>
              <a:t>A</a:t>
            </a:r>
            <a:r>
              <a:rPr lang="en-US" sz="2000" i="1" dirty="0">
                <a:latin typeface="Times New Roman" panose="02020603050405020304" pitchFamily="18" charset="0"/>
              </a:rPr>
              <a:t>(x)</a:t>
            </a:r>
            <a:r>
              <a:rPr lang="en-US" sz="2000" dirty="0">
                <a:latin typeface="Times New Roman" panose="02020603050405020304" pitchFamily="18" charset="0"/>
              </a:rPr>
              <a:t>: </a:t>
            </a:r>
            <a:r>
              <a:rPr lang="en-US" sz="2000" i="1" dirty="0">
                <a:latin typeface="Times New Roman" panose="02020603050405020304" pitchFamily="18" charset="0"/>
              </a:rPr>
              <a:t>X</a:t>
            </a:r>
            <a:r>
              <a:rPr lang="en-US" sz="2000" dirty="0">
                <a:latin typeface="Times New Roman" panose="02020603050405020304" pitchFamily="18" charset="0"/>
              </a:rPr>
              <a:t> → ]</a:t>
            </a:r>
            <a:r>
              <a:rPr lang="en-US" sz="2000" baseline="30000" dirty="0">
                <a:latin typeface="Times New Roman" panose="02020603050405020304" pitchFamily="18" charset="0"/>
              </a:rPr>
              <a:t>−</a:t>
            </a:r>
            <a:r>
              <a:rPr lang="en-US" sz="2000" dirty="0">
                <a:latin typeface="Times New Roman" panose="02020603050405020304" pitchFamily="18" charset="0"/>
              </a:rPr>
              <a:t>0, 1</a:t>
            </a:r>
            <a:r>
              <a:rPr lang="en-US" sz="2000" baseline="30000" dirty="0">
                <a:latin typeface="Times New Roman" panose="02020603050405020304" pitchFamily="18" charset="0"/>
              </a:rPr>
              <a:t>+</a:t>
            </a:r>
            <a:r>
              <a:rPr lang="en-US" sz="2000" dirty="0">
                <a:latin typeface="Times New Roman" panose="02020603050405020304" pitchFamily="18" charset="0"/>
              </a:rPr>
              <a:t>[, and </a:t>
            </a:r>
            <a:r>
              <a:rPr lang="en-US" sz="2000" i="1" dirty="0">
                <a:latin typeface="Times New Roman" panose="02020603050405020304" pitchFamily="18" charset="0"/>
              </a:rPr>
              <a:t>F</a:t>
            </a:r>
            <a:r>
              <a:rPr lang="en-US" sz="2000" i="1" baseline="-25000" dirty="0">
                <a:latin typeface="Times New Roman" panose="02020603050405020304" pitchFamily="18" charset="0"/>
              </a:rPr>
              <a:t>A</a:t>
            </a:r>
            <a:r>
              <a:rPr lang="en-US" sz="2000" i="1" dirty="0">
                <a:latin typeface="Times New Roman" panose="02020603050405020304" pitchFamily="18" charset="0"/>
              </a:rPr>
              <a:t>(x)</a:t>
            </a:r>
            <a:r>
              <a:rPr lang="en-US" sz="2000" dirty="0">
                <a:latin typeface="Times New Roman" panose="02020603050405020304" pitchFamily="18" charset="0"/>
              </a:rPr>
              <a:t>: </a:t>
            </a:r>
            <a:r>
              <a:rPr lang="en-US" sz="2000" i="1" dirty="0">
                <a:latin typeface="Times New Roman" panose="02020603050405020304" pitchFamily="18" charset="0"/>
              </a:rPr>
              <a:t>X</a:t>
            </a:r>
            <a:r>
              <a:rPr lang="en-US" sz="2000" dirty="0">
                <a:latin typeface="Times New Roman" panose="02020603050405020304" pitchFamily="18" charset="0"/>
              </a:rPr>
              <a:t> → ]</a:t>
            </a:r>
            <a:r>
              <a:rPr lang="en-US" sz="2000" baseline="30000" dirty="0">
                <a:latin typeface="Times New Roman" panose="02020603050405020304" pitchFamily="18" charset="0"/>
              </a:rPr>
              <a:t>−</a:t>
            </a:r>
            <a:r>
              <a:rPr lang="en-US" sz="2000" dirty="0">
                <a:latin typeface="Times New Roman" panose="02020603050405020304" pitchFamily="18" charset="0"/>
              </a:rPr>
              <a:t>0, 1</a:t>
            </a:r>
            <a:r>
              <a:rPr lang="en-US" sz="2000" baseline="30000" dirty="0">
                <a:latin typeface="Times New Roman" panose="02020603050405020304" pitchFamily="18" charset="0"/>
              </a:rPr>
              <a:t>+</a:t>
            </a:r>
            <a:r>
              <a:rPr lang="en-US" sz="2000" dirty="0">
                <a:latin typeface="Times New Roman" panose="02020603050405020304" pitchFamily="18" charset="0"/>
              </a:rPr>
              <a:t>[. </a:t>
            </a:r>
          </a:p>
          <a:p>
            <a:pPr algn="just"/>
            <a:endParaRPr lang="en-US" sz="2000" dirty="0">
              <a:latin typeface="Times New Roman" panose="02020603050405020304" pitchFamily="18" charset="0"/>
            </a:endParaRPr>
          </a:p>
          <a:p>
            <a:pPr algn="just"/>
            <a:r>
              <a:rPr lang="en-US" sz="2000" dirty="0">
                <a:latin typeface="Times New Roman" panose="02020603050405020304" pitchFamily="18" charset="0"/>
              </a:rPr>
              <a:t>Then, the sum of </a:t>
            </a:r>
            <a:r>
              <a:rPr lang="en-US" sz="2000" i="1" dirty="0">
                <a:latin typeface="Times New Roman" panose="02020603050405020304" pitchFamily="18" charset="0"/>
              </a:rPr>
              <a:t>T</a:t>
            </a:r>
            <a:r>
              <a:rPr lang="en-US" sz="2000" i="1" baseline="-25000" dirty="0">
                <a:latin typeface="Times New Roman" panose="02020603050405020304" pitchFamily="18" charset="0"/>
              </a:rPr>
              <a:t>A</a:t>
            </a:r>
            <a:r>
              <a:rPr lang="en-US" sz="2000" i="1" dirty="0">
                <a:latin typeface="Times New Roman" panose="02020603050405020304" pitchFamily="18" charset="0"/>
              </a:rPr>
              <a:t>(x)</a:t>
            </a:r>
            <a:r>
              <a:rPr lang="en-US" sz="2000" dirty="0">
                <a:latin typeface="Times New Roman" panose="02020603050405020304" pitchFamily="18" charset="0"/>
              </a:rPr>
              <a:t>, </a:t>
            </a:r>
            <a:r>
              <a:rPr lang="en-US" sz="2000" i="1" dirty="0">
                <a:latin typeface="Times New Roman" panose="02020603050405020304" pitchFamily="18" charset="0"/>
              </a:rPr>
              <a:t>I</a:t>
            </a:r>
            <a:r>
              <a:rPr lang="en-US" sz="2000" i="1" baseline="-25000" dirty="0">
                <a:latin typeface="Times New Roman" panose="02020603050405020304" pitchFamily="18" charset="0"/>
              </a:rPr>
              <a:t>A</a:t>
            </a:r>
            <a:r>
              <a:rPr lang="en-US" sz="2000" i="1" dirty="0">
                <a:latin typeface="Times New Roman" panose="02020603050405020304" pitchFamily="18" charset="0"/>
              </a:rPr>
              <a:t>(x)</a:t>
            </a:r>
            <a:r>
              <a:rPr lang="en-US" sz="2000" dirty="0">
                <a:latin typeface="Times New Roman" panose="02020603050405020304" pitchFamily="18" charset="0"/>
              </a:rPr>
              <a:t> and </a:t>
            </a:r>
            <a:r>
              <a:rPr lang="en-US" sz="2000" i="1" dirty="0">
                <a:latin typeface="Times New Roman" panose="02020603050405020304" pitchFamily="18" charset="0"/>
              </a:rPr>
              <a:t>F</a:t>
            </a:r>
            <a:r>
              <a:rPr lang="en-US" sz="2000" i="1" baseline="-25000" dirty="0">
                <a:latin typeface="Times New Roman" panose="02020603050405020304" pitchFamily="18" charset="0"/>
              </a:rPr>
              <a:t>A</a:t>
            </a:r>
            <a:r>
              <a:rPr lang="en-US" sz="2000" i="1" dirty="0">
                <a:latin typeface="Times New Roman" panose="02020603050405020304" pitchFamily="18" charset="0"/>
              </a:rPr>
              <a:t>(x)</a:t>
            </a:r>
            <a:r>
              <a:rPr lang="en-US" sz="2000" dirty="0">
                <a:latin typeface="Times New Roman" panose="02020603050405020304" pitchFamily="18" charset="0"/>
              </a:rPr>
              <a:t> is no restriction, i.e. </a:t>
            </a:r>
            <a:r>
              <a:rPr lang="en-US" sz="2000" baseline="30000" dirty="0">
                <a:latin typeface="Times New Roman" panose="02020603050405020304" pitchFamily="18" charset="0"/>
              </a:rPr>
              <a:t>−</a:t>
            </a:r>
            <a:r>
              <a:rPr lang="en-US" sz="2000" dirty="0">
                <a:latin typeface="Times New Roman" panose="02020603050405020304" pitchFamily="18" charset="0"/>
              </a:rPr>
              <a:t>0 ≤ sup </a:t>
            </a:r>
            <a:r>
              <a:rPr lang="en-US" sz="2000" i="1" dirty="0">
                <a:latin typeface="Times New Roman" panose="02020603050405020304" pitchFamily="18" charset="0"/>
              </a:rPr>
              <a:t>T</a:t>
            </a:r>
            <a:r>
              <a:rPr lang="en-US" sz="2000" i="1" baseline="-25000" dirty="0">
                <a:latin typeface="Times New Roman" panose="02020603050405020304" pitchFamily="18" charset="0"/>
              </a:rPr>
              <a:t>A</a:t>
            </a:r>
            <a:r>
              <a:rPr lang="en-US" sz="2000" i="1" dirty="0">
                <a:latin typeface="Times New Roman" panose="02020603050405020304" pitchFamily="18" charset="0"/>
              </a:rPr>
              <a:t>(x)</a:t>
            </a:r>
            <a:r>
              <a:rPr lang="en-US" sz="2000" dirty="0">
                <a:latin typeface="Times New Roman" panose="02020603050405020304" pitchFamily="18" charset="0"/>
              </a:rPr>
              <a:t> + sup </a:t>
            </a:r>
            <a:r>
              <a:rPr lang="en-US" sz="2000" i="1" dirty="0">
                <a:latin typeface="Times New Roman" panose="02020603050405020304" pitchFamily="18" charset="0"/>
              </a:rPr>
              <a:t>I</a:t>
            </a:r>
            <a:r>
              <a:rPr lang="en-US" sz="2000" i="1" baseline="-25000" dirty="0">
                <a:latin typeface="Times New Roman" panose="02020603050405020304" pitchFamily="18" charset="0"/>
              </a:rPr>
              <a:t>A</a:t>
            </a:r>
            <a:r>
              <a:rPr lang="en-US" sz="2000" i="1" dirty="0">
                <a:latin typeface="Times New Roman" panose="02020603050405020304" pitchFamily="18" charset="0"/>
              </a:rPr>
              <a:t>(x)</a:t>
            </a:r>
            <a:r>
              <a:rPr lang="en-US" sz="2000" dirty="0">
                <a:latin typeface="Times New Roman" panose="02020603050405020304" pitchFamily="18" charset="0"/>
              </a:rPr>
              <a:t> + sup </a:t>
            </a:r>
            <a:r>
              <a:rPr lang="en-US" sz="2000" i="1" dirty="0">
                <a:latin typeface="Times New Roman" panose="02020603050405020304" pitchFamily="18" charset="0"/>
              </a:rPr>
              <a:t>F</a:t>
            </a:r>
            <a:r>
              <a:rPr lang="en-US" sz="2000" i="1" baseline="-25000" dirty="0">
                <a:latin typeface="Times New Roman" panose="02020603050405020304" pitchFamily="18" charset="0"/>
              </a:rPr>
              <a:t>A</a:t>
            </a:r>
            <a:r>
              <a:rPr lang="en-US" sz="2000" i="1" dirty="0">
                <a:latin typeface="Times New Roman" panose="02020603050405020304" pitchFamily="18" charset="0"/>
              </a:rPr>
              <a:t>(x) </a:t>
            </a:r>
            <a:r>
              <a:rPr lang="en-US" sz="2000" dirty="0">
                <a:latin typeface="Times New Roman" panose="02020603050405020304" pitchFamily="18" charset="0"/>
              </a:rPr>
              <a:t>≤ 3</a:t>
            </a:r>
            <a:r>
              <a:rPr lang="en-US" sz="2000" baseline="30000" dirty="0">
                <a:latin typeface="Times New Roman" panose="02020603050405020304" pitchFamily="18" charset="0"/>
              </a:rPr>
              <a:t>+</a:t>
            </a:r>
            <a:r>
              <a:rPr lang="en-US" sz="2000" dirty="0">
                <a:latin typeface="Times New Roman" panose="02020603050405020304" pitchFamily="18" charset="0"/>
              </a:rPr>
              <a:t>.</a:t>
            </a:r>
          </a:p>
        </p:txBody>
      </p:sp>
      <p:sp>
        <p:nvSpPr>
          <p:cNvPr id="4" name="Dreptunghi 3"/>
          <p:cNvSpPr/>
          <p:nvPr/>
        </p:nvSpPr>
        <p:spPr>
          <a:xfrm>
            <a:off x="2040835" y="1169244"/>
            <a:ext cx="3260829" cy="369332"/>
          </a:xfrm>
          <a:prstGeom prst="rect">
            <a:avLst/>
          </a:prstGeom>
        </p:spPr>
        <p:txBody>
          <a:bodyPr wrap="none">
            <a:spAutoFit/>
          </a:bodyPr>
          <a:lstStyle/>
          <a:p>
            <a:r>
              <a:rPr lang="ro-RO" b="1" dirty="0">
                <a:latin typeface="Century" panose="02040604050505020304" pitchFamily="18" charset="0"/>
              </a:rPr>
              <a:t>2.1 </a:t>
            </a:r>
            <a:r>
              <a:rPr lang="ro-RO" b="1" dirty="0" err="1">
                <a:latin typeface="Century" panose="02040604050505020304" pitchFamily="18" charset="0"/>
              </a:rPr>
              <a:t>Some</a:t>
            </a:r>
            <a:r>
              <a:rPr lang="ro-RO" b="1" dirty="0">
                <a:latin typeface="Century" panose="02040604050505020304" pitchFamily="18" charset="0"/>
              </a:rPr>
              <a:t> </a:t>
            </a:r>
            <a:r>
              <a:rPr lang="ro-RO" b="1" dirty="0" err="1">
                <a:latin typeface="Century" panose="02040604050505020304" pitchFamily="18" charset="0"/>
              </a:rPr>
              <a:t>concepts</a:t>
            </a:r>
            <a:r>
              <a:rPr lang="ro-RO" b="1" dirty="0">
                <a:latin typeface="Century" panose="02040604050505020304" pitchFamily="18" charset="0"/>
              </a:rPr>
              <a:t> of </a:t>
            </a:r>
            <a:r>
              <a:rPr lang="ro-RO" b="1" dirty="0" err="1">
                <a:latin typeface="Century" panose="02040604050505020304" pitchFamily="18" charset="0"/>
              </a:rPr>
              <a:t>SVNSs</a:t>
            </a:r>
            <a:r>
              <a:rPr lang="ro-RO" b="1" dirty="0">
                <a:latin typeface="Century" panose="02040604050505020304" pitchFamily="18" charset="0"/>
              </a:rPr>
              <a:t> </a:t>
            </a:r>
          </a:p>
        </p:txBody>
      </p:sp>
    </p:spTree>
    <p:extLst>
      <p:ext uri="{BB962C8B-B14F-4D97-AF65-F5344CB8AC3E}">
        <p14:creationId xmlns:p14="http://schemas.microsoft.com/office/powerpoint/2010/main" val="24680990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tăText 1"/>
          <p:cNvSpPr txBox="1"/>
          <p:nvPr/>
        </p:nvSpPr>
        <p:spPr>
          <a:xfrm>
            <a:off x="2040835" y="707579"/>
            <a:ext cx="9681473" cy="400110"/>
          </a:xfrm>
          <a:prstGeom prst="rect">
            <a:avLst/>
          </a:prstGeom>
          <a:noFill/>
        </p:spPr>
        <p:txBody>
          <a:bodyPr wrap="square" rtlCol="0">
            <a:spAutoFit/>
          </a:bodyPr>
          <a:lstStyle/>
          <a:p>
            <a:r>
              <a:rPr lang="en-US" sz="2000" dirty="0">
                <a:solidFill>
                  <a:schemeClr val="accent2">
                    <a:lumMod val="75000"/>
                  </a:schemeClr>
                </a:solidFill>
                <a:latin typeface="Century" panose="02040604050505020304" pitchFamily="18" charset="0"/>
              </a:rPr>
              <a:t>2. Preliminaries – cont</a:t>
            </a:r>
            <a:r>
              <a:rPr lang="en-US" sz="2000" dirty="0">
                <a:solidFill>
                  <a:schemeClr val="accent2">
                    <a:lumMod val="75000"/>
                  </a:schemeClr>
                </a:solidFill>
                <a:latin typeface="Bell MT" panose="02020503060305020303" pitchFamily="18" charset="0"/>
              </a:rPr>
              <a:t>.</a:t>
            </a:r>
          </a:p>
        </p:txBody>
      </p:sp>
      <p:sp>
        <p:nvSpPr>
          <p:cNvPr id="3" name="Dreptunghi 2"/>
          <p:cNvSpPr/>
          <p:nvPr/>
        </p:nvSpPr>
        <p:spPr>
          <a:xfrm>
            <a:off x="4757530" y="1630909"/>
            <a:ext cx="6215269" cy="4893647"/>
          </a:xfrm>
          <a:prstGeom prst="rect">
            <a:avLst/>
          </a:prstGeom>
        </p:spPr>
        <p:txBody>
          <a:bodyPr wrap="square">
            <a:spAutoFit/>
          </a:bodyPr>
          <a:lstStyle/>
          <a:p>
            <a:pPr algn="just"/>
            <a:r>
              <a:rPr lang="en-US" sz="2000" dirty="0">
                <a:latin typeface="Times New Roman" panose="02020603050405020304" pitchFamily="18" charset="0"/>
              </a:rPr>
              <a:t>However, </a:t>
            </a:r>
            <a:r>
              <a:rPr lang="en-US" sz="2000" dirty="0" err="1">
                <a:latin typeface="Times New Roman" panose="02020603050405020304" pitchFamily="18" charset="0"/>
              </a:rPr>
              <a:t>Smarandache</a:t>
            </a:r>
            <a:r>
              <a:rPr lang="en-US" sz="2000" dirty="0">
                <a:latin typeface="Times New Roman" panose="02020603050405020304" pitchFamily="18" charset="0"/>
              </a:rPr>
              <a:t> [3] introduced the </a:t>
            </a:r>
            <a:r>
              <a:rPr lang="en-US" sz="2000" dirty="0" err="1">
                <a:latin typeface="Times New Roman" panose="02020603050405020304" pitchFamily="18" charset="0"/>
              </a:rPr>
              <a:t>neutrosophic</a:t>
            </a:r>
            <a:r>
              <a:rPr lang="en-US" sz="2000" dirty="0">
                <a:latin typeface="Times New Roman" panose="02020603050405020304" pitchFamily="18" charset="0"/>
              </a:rPr>
              <a:t> set from philosophical point of view. </a:t>
            </a:r>
          </a:p>
          <a:p>
            <a:pPr marL="1080000" algn="just"/>
            <a:endParaRPr lang="en-US" sz="1600" dirty="0">
              <a:latin typeface="Times New Roman" panose="02020603050405020304" pitchFamily="18" charset="0"/>
              <a:cs typeface="Times New Roman" panose="02020603050405020304" pitchFamily="18" charset="0"/>
            </a:endParaRPr>
          </a:p>
          <a:p>
            <a:pPr marL="1080000" algn="just"/>
            <a:r>
              <a:rPr lang="en-US" sz="1600" dirty="0">
                <a:latin typeface="Times New Roman" panose="02020603050405020304" pitchFamily="18" charset="0"/>
                <a:cs typeface="Times New Roman" panose="02020603050405020304" pitchFamily="18" charset="0"/>
              </a:rPr>
              <a:t>[3] F. </a:t>
            </a:r>
            <a:r>
              <a:rPr lang="en-US" sz="1600" dirty="0" err="1">
                <a:latin typeface="Times New Roman" panose="02020603050405020304" pitchFamily="18" charset="0"/>
                <a:cs typeface="Times New Roman" panose="02020603050405020304" pitchFamily="18" charset="0"/>
              </a:rPr>
              <a:t>Smarandache</a:t>
            </a:r>
            <a:r>
              <a:rPr lang="en-US" sz="1600" dirty="0">
                <a:latin typeface="Times New Roman" panose="02020603050405020304" pitchFamily="18" charset="0"/>
                <a:cs typeface="Times New Roman" panose="02020603050405020304" pitchFamily="18" charset="0"/>
              </a:rPr>
              <a:t>. A unifying field in logics. </a:t>
            </a:r>
            <a:r>
              <a:rPr lang="en-US" sz="1600" dirty="0" err="1">
                <a:latin typeface="Times New Roman" panose="02020603050405020304" pitchFamily="18" charset="0"/>
                <a:cs typeface="Times New Roman" panose="02020603050405020304" pitchFamily="18" charset="0"/>
              </a:rPr>
              <a:t>neutrosophy</a:t>
            </a:r>
            <a:r>
              <a:rPr lang="en-US" sz="1600" dirty="0">
                <a:latin typeface="Times New Roman" panose="02020603050405020304" pitchFamily="18" charset="0"/>
                <a:cs typeface="Times New Roman" panose="02020603050405020304" pitchFamily="18" charset="0"/>
              </a:rPr>
              <a:t>: Neutrosophic probability, set and logic. Rehoboth: American </a:t>
            </a:r>
            <a:r>
              <a:rPr lang="ro-RO" sz="1600" dirty="0" err="1">
                <a:latin typeface="Times New Roman" panose="02020603050405020304" pitchFamily="18" charset="0"/>
                <a:cs typeface="Times New Roman" panose="02020603050405020304" pitchFamily="18" charset="0"/>
              </a:rPr>
              <a:t>Research</a:t>
            </a:r>
            <a:r>
              <a:rPr lang="ro-RO" sz="1600" dirty="0">
                <a:latin typeface="Times New Roman" panose="02020603050405020304" pitchFamily="18" charset="0"/>
                <a:cs typeface="Times New Roman" panose="02020603050405020304" pitchFamily="18" charset="0"/>
              </a:rPr>
              <a:t> Press, 1999.</a:t>
            </a:r>
          </a:p>
          <a:p>
            <a:pPr algn="just"/>
            <a:endParaRPr lang="en-US" sz="2000" dirty="0">
              <a:latin typeface="Times New Roman" panose="02020603050405020304" pitchFamily="18" charset="0"/>
            </a:endParaRPr>
          </a:p>
          <a:p>
            <a:pPr algn="just"/>
            <a:r>
              <a:rPr lang="en-US" sz="2000" dirty="0">
                <a:latin typeface="Times New Roman" panose="02020603050405020304" pitchFamily="18" charset="0"/>
              </a:rPr>
              <a:t>Therefore, it is difficult to apply the </a:t>
            </a:r>
            <a:r>
              <a:rPr lang="en-US" sz="2000" dirty="0" err="1">
                <a:latin typeface="Times New Roman" panose="02020603050405020304" pitchFamily="18" charset="0"/>
              </a:rPr>
              <a:t>neutrosophic</a:t>
            </a:r>
            <a:r>
              <a:rPr lang="en-US" sz="2000" dirty="0">
                <a:latin typeface="Times New Roman" panose="02020603050405020304" pitchFamily="18" charset="0"/>
              </a:rPr>
              <a:t> set to practical problems. </a:t>
            </a:r>
          </a:p>
          <a:p>
            <a:pPr algn="just"/>
            <a:endParaRPr lang="en-US" sz="2000" dirty="0">
              <a:latin typeface="Times New Roman" panose="02020603050405020304" pitchFamily="18" charset="0"/>
            </a:endParaRPr>
          </a:p>
          <a:p>
            <a:pPr algn="just"/>
            <a:r>
              <a:rPr lang="en-US" sz="2000" dirty="0">
                <a:latin typeface="Times New Roman" panose="02020603050405020304" pitchFamily="18" charset="0"/>
              </a:rPr>
              <a:t>To easily apply in science and engineering areas, Wang et al. [4] introduced the concept of SVNs, which is a subclass of the </a:t>
            </a:r>
            <a:r>
              <a:rPr lang="en-US" sz="2000" dirty="0" err="1">
                <a:latin typeface="Times New Roman" panose="02020603050405020304" pitchFamily="18" charset="0"/>
              </a:rPr>
              <a:t>neutrosophic</a:t>
            </a:r>
            <a:r>
              <a:rPr lang="en-US" sz="2000" dirty="0">
                <a:latin typeface="Times New Roman" panose="02020603050405020304" pitchFamily="18" charset="0"/>
              </a:rPr>
              <a:t> set and gave the following definition. </a:t>
            </a:r>
          </a:p>
          <a:p>
            <a:pPr algn="just"/>
            <a:endParaRPr lang="en-US" sz="2000" dirty="0">
              <a:latin typeface="Times New Roman" panose="02020603050405020304" pitchFamily="18" charset="0"/>
            </a:endParaRPr>
          </a:p>
          <a:p>
            <a:pPr marL="1080000" algn="just"/>
            <a:r>
              <a:rPr lang="de-DE" sz="1600" dirty="0">
                <a:latin typeface="Times New Roman" panose="02020603050405020304" pitchFamily="18" charset="0"/>
                <a:cs typeface="Times New Roman" panose="02020603050405020304" pitchFamily="18" charset="0"/>
              </a:rPr>
              <a:t>[4] H. Wang, F. Y. Smarandache, Q. Zhang, and R. Sunderraman. </a:t>
            </a:r>
            <a:r>
              <a:rPr lang="en-US" sz="1600" dirty="0">
                <a:latin typeface="Times New Roman" panose="02020603050405020304" pitchFamily="18" charset="0"/>
                <a:cs typeface="Times New Roman" panose="02020603050405020304" pitchFamily="18" charset="0"/>
              </a:rPr>
              <a:t>Single valued </a:t>
            </a:r>
            <a:r>
              <a:rPr lang="en-US" sz="1600" dirty="0" err="1">
                <a:latin typeface="Times New Roman" panose="02020603050405020304" pitchFamily="18" charset="0"/>
                <a:cs typeface="Times New Roman" panose="02020603050405020304" pitchFamily="18" charset="0"/>
              </a:rPr>
              <a:t>neutrosophic</a:t>
            </a:r>
            <a:r>
              <a:rPr lang="en-US" sz="1600" dirty="0">
                <a:latin typeface="Times New Roman" panose="02020603050405020304" pitchFamily="18" charset="0"/>
                <a:cs typeface="Times New Roman" panose="02020603050405020304" pitchFamily="18" charset="0"/>
              </a:rPr>
              <a:t> sets. </a:t>
            </a:r>
            <a:r>
              <a:rPr lang="en-US" sz="1600" dirty="0" err="1">
                <a:latin typeface="Times New Roman" panose="02020603050405020304" pitchFamily="18" charset="0"/>
                <a:cs typeface="Times New Roman" panose="02020603050405020304" pitchFamily="18" charset="0"/>
              </a:rPr>
              <a:t>Multispace</a:t>
            </a:r>
            <a:r>
              <a:rPr lang="en-US" sz="1600" dirty="0">
                <a:latin typeface="Times New Roman" panose="02020603050405020304" pitchFamily="18" charset="0"/>
                <a:cs typeface="Times New Roman" panose="02020603050405020304" pitchFamily="18" charset="0"/>
              </a:rPr>
              <a:t> and </a:t>
            </a:r>
            <a:r>
              <a:rPr lang="ro-RO" sz="1600" dirty="0" err="1">
                <a:latin typeface="Times New Roman" panose="02020603050405020304" pitchFamily="18" charset="0"/>
                <a:cs typeface="Times New Roman" panose="02020603050405020304" pitchFamily="18" charset="0"/>
              </a:rPr>
              <a:t>Multistructure</a:t>
            </a:r>
            <a:r>
              <a:rPr lang="ro-RO" sz="1600" dirty="0">
                <a:latin typeface="Times New Roman" panose="02020603050405020304" pitchFamily="18" charset="0"/>
                <a:cs typeface="Times New Roman" panose="02020603050405020304" pitchFamily="18" charset="0"/>
              </a:rPr>
              <a:t>, 4 (2010), 410-413.</a:t>
            </a:r>
          </a:p>
        </p:txBody>
      </p:sp>
      <p:sp>
        <p:nvSpPr>
          <p:cNvPr id="4" name="Dreptunghi 3"/>
          <p:cNvSpPr/>
          <p:nvPr/>
        </p:nvSpPr>
        <p:spPr>
          <a:xfrm>
            <a:off x="2040835" y="1169244"/>
            <a:ext cx="3260829" cy="369332"/>
          </a:xfrm>
          <a:prstGeom prst="rect">
            <a:avLst/>
          </a:prstGeom>
        </p:spPr>
        <p:txBody>
          <a:bodyPr wrap="none">
            <a:spAutoFit/>
          </a:bodyPr>
          <a:lstStyle/>
          <a:p>
            <a:r>
              <a:rPr lang="ro-RO" dirty="0">
                <a:latin typeface="Century" panose="02040604050505020304" pitchFamily="18" charset="0"/>
              </a:rPr>
              <a:t>2.1 </a:t>
            </a:r>
            <a:r>
              <a:rPr lang="ro-RO" dirty="0" err="1">
                <a:latin typeface="Century" panose="02040604050505020304" pitchFamily="18" charset="0"/>
              </a:rPr>
              <a:t>Some</a:t>
            </a:r>
            <a:r>
              <a:rPr lang="ro-RO" dirty="0">
                <a:latin typeface="Century" panose="02040604050505020304" pitchFamily="18" charset="0"/>
              </a:rPr>
              <a:t> </a:t>
            </a:r>
            <a:r>
              <a:rPr lang="ro-RO" dirty="0" err="1">
                <a:latin typeface="Century" panose="02040604050505020304" pitchFamily="18" charset="0"/>
              </a:rPr>
              <a:t>concepts</a:t>
            </a:r>
            <a:r>
              <a:rPr lang="ro-RO" dirty="0">
                <a:latin typeface="Century" panose="02040604050505020304" pitchFamily="18" charset="0"/>
              </a:rPr>
              <a:t> of </a:t>
            </a:r>
            <a:r>
              <a:rPr lang="ro-RO" dirty="0" err="1">
                <a:latin typeface="Century" panose="02040604050505020304" pitchFamily="18" charset="0"/>
              </a:rPr>
              <a:t>SVNSs</a:t>
            </a:r>
            <a:r>
              <a:rPr lang="ro-RO" dirty="0">
                <a:latin typeface="Century" panose="02040604050505020304" pitchFamily="18" charset="0"/>
              </a:rPr>
              <a:t> </a:t>
            </a:r>
          </a:p>
        </p:txBody>
      </p:sp>
    </p:spTree>
    <p:extLst>
      <p:ext uri="{BB962C8B-B14F-4D97-AF65-F5344CB8AC3E}">
        <p14:creationId xmlns:p14="http://schemas.microsoft.com/office/powerpoint/2010/main" val="3102500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tăText 1"/>
          <p:cNvSpPr txBox="1"/>
          <p:nvPr/>
        </p:nvSpPr>
        <p:spPr>
          <a:xfrm>
            <a:off x="2040835" y="707579"/>
            <a:ext cx="9681473" cy="400110"/>
          </a:xfrm>
          <a:prstGeom prst="rect">
            <a:avLst/>
          </a:prstGeom>
          <a:noFill/>
        </p:spPr>
        <p:txBody>
          <a:bodyPr wrap="square" rtlCol="0">
            <a:spAutoFit/>
          </a:bodyPr>
          <a:lstStyle/>
          <a:p>
            <a:r>
              <a:rPr lang="en-US" sz="2000" dirty="0">
                <a:solidFill>
                  <a:schemeClr val="accent2">
                    <a:lumMod val="75000"/>
                  </a:schemeClr>
                </a:solidFill>
                <a:latin typeface="Century" panose="02040604050505020304" pitchFamily="18" charset="0"/>
              </a:rPr>
              <a:t>2. Preliminaries – cont</a:t>
            </a:r>
            <a:r>
              <a:rPr lang="en-US" sz="2000" dirty="0">
                <a:solidFill>
                  <a:schemeClr val="accent2">
                    <a:lumMod val="75000"/>
                  </a:schemeClr>
                </a:solidFill>
                <a:latin typeface="Bell MT" panose="02020503060305020303" pitchFamily="18" charset="0"/>
              </a:rPr>
              <a:t>.</a:t>
            </a:r>
          </a:p>
        </p:txBody>
      </p:sp>
      <p:sp>
        <p:nvSpPr>
          <p:cNvPr id="4" name="Dreptunghi 3"/>
          <p:cNvSpPr/>
          <p:nvPr/>
        </p:nvSpPr>
        <p:spPr>
          <a:xfrm>
            <a:off x="2040835" y="1169244"/>
            <a:ext cx="3260829" cy="369332"/>
          </a:xfrm>
          <a:prstGeom prst="rect">
            <a:avLst/>
          </a:prstGeom>
        </p:spPr>
        <p:txBody>
          <a:bodyPr wrap="none">
            <a:spAutoFit/>
          </a:bodyPr>
          <a:lstStyle/>
          <a:p>
            <a:r>
              <a:rPr lang="ro-RO" dirty="0">
                <a:latin typeface="Century" panose="02040604050505020304" pitchFamily="18" charset="0"/>
              </a:rPr>
              <a:t>2.1 </a:t>
            </a:r>
            <a:r>
              <a:rPr lang="ro-RO" dirty="0" err="1">
                <a:latin typeface="Century" panose="02040604050505020304" pitchFamily="18" charset="0"/>
              </a:rPr>
              <a:t>Some</a:t>
            </a:r>
            <a:r>
              <a:rPr lang="ro-RO" dirty="0">
                <a:latin typeface="Century" panose="02040604050505020304" pitchFamily="18" charset="0"/>
              </a:rPr>
              <a:t> </a:t>
            </a:r>
            <a:r>
              <a:rPr lang="ro-RO" dirty="0" err="1">
                <a:latin typeface="Century" panose="02040604050505020304" pitchFamily="18" charset="0"/>
              </a:rPr>
              <a:t>concepts</a:t>
            </a:r>
            <a:r>
              <a:rPr lang="ro-RO" dirty="0">
                <a:latin typeface="Century" panose="02040604050505020304" pitchFamily="18" charset="0"/>
              </a:rPr>
              <a:t> of </a:t>
            </a:r>
            <a:r>
              <a:rPr lang="ro-RO" dirty="0" err="1">
                <a:latin typeface="Century" panose="02040604050505020304" pitchFamily="18" charset="0"/>
              </a:rPr>
              <a:t>SVNSs</a:t>
            </a:r>
            <a:r>
              <a:rPr lang="ro-RO" dirty="0">
                <a:latin typeface="Century" panose="02040604050505020304" pitchFamily="18" charset="0"/>
              </a:rPr>
              <a:t> </a:t>
            </a:r>
          </a:p>
        </p:txBody>
      </p:sp>
      <p:pic>
        <p:nvPicPr>
          <p:cNvPr id="5" name="Imagine 4"/>
          <p:cNvPicPr>
            <a:picLocks noChangeAspect="1"/>
          </p:cNvPicPr>
          <p:nvPr/>
        </p:nvPicPr>
        <p:blipFill>
          <a:blip r:embed="rId2">
            <a:clrChange>
              <a:clrFrom>
                <a:srgbClr val="FFFFFF"/>
              </a:clrFrom>
              <a:clrTo>
                <a:srgbClr val="FFFFFF">
                  <a:alpha val="0"/>
                </a:srgbClr>
              </a:clrTo>
            </a:clrChange>
          </a:blip>
          <a:stretch>
            <a:fillRect/>
          </a:stretch>
        </p:blipFill>
        <p:spPr>
          <a:xfrm>
            <a:off x="4275942" y="1930857"/>
            <a:ext cx="5760000" cy="4085742"/>
          </a:xfrm>
          <a:prstGeom prst="rect">
            <a:avLst/>
          </a:prstGeom>
        </p:spPr>
      </p:pic>
    </p:spTree>
    <p:extLst>
      <p:ext uri="{BB962C8B-B14F-4D97-AF65-F5344CB8AC3E}">
        <p14:creationId xmlns:p14="http://schemas.microsoft.com/office/powerpoint/2010/main" val="13802792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tăText 1"/>
          <p:cNvSpPr txBox="1"/>
          <p:nvPr/>
        </p:nvSpPr>
        <p:spPr>
          <a:xfrm>
            <a:off x="2040835" y="707579"/>
            <a:ext cx="9681473" cy="400110"/>
          </a:xfrm>
          <a:prstGeom prst="rect">
            <a:avLst/>
          </a:prstGeom>
          <a:noFill/>
        </p:spPr>
        <p:txBody>
          <a:bodyPr wrap="square" rtlCol="0">
            <a:spAutoFit/>
          </a:bodyPr>
          <a:lstStyle/>
          <a:p>
            <a:r>
              <a:rPr lang="en-US" sz="2000" dirty="0">
                <a:solidFill>
                  <a:schemeClr val="accent2">
                    <a:lumMod val="75000"/>
                  </a:schemeClr>
                </a:solidFill>
                <a:latin typeface="Century" panose="02040604050505020304" pitchFamily="18" charset="0"/>
              </a:rPr>
              <a:t>2. Preliminaries – cont</a:t>
            </a:r>
            <a:r>
              <a:rPr lang="en-US" sz="2000" dirty="0">
                <a:solidFill>
                  <a:schemeClr val="accent2">
                    <a:lumMod val="75000"/>
                  </a:schemeClr>
                </a:solidFill>
                <a:latin typeface="Bell MT" panose="02020503060305020303" pitchFamily="18" charset="0"/>
              </a:rPr>
              <a:t>.</a:t>
            </a:r>
          </a:p>
        </p:txBody>
      </p:sp>
      <p:sp>
        <p:nvSpPr>
          <p:cNvPr id="4" name="Dreptunghi 3"/>
          <p:cNvSpPr/>
          <p:nvPr/>
        </p:nvSpPr>
        <p:spPr>
          <a:xfrm>
            <a:off x="2040835" y="1169244"/>
            <a:ext cx="3260829" cy="369332"/>
          </a:xfrm>
          <a:prstGeom prst="rect">
            <a:avLst/>
          </a:prstGeom>
        </p:spPr>
        <p:txBody>
          <a:bodyPr wrap="none">
            <a:spAutoFit/>
          </a:bodyPr>
          <a:lstStyle/>
          <a:p>
            <a:r>
              <a:rPr lang="ro-RO" dirty="0">
                <a:latin typeface="Century" panose="02040604050505020304" pitchFamily="18" charset="0"/>
              </a:rPr>
              <a:t>2.1 </a:t>
            </a:r>
            <a:r>
              <a:rPr lang="ro-RO" dirty="0" err="1">
                <a:latin typeface="Century" panose="02040604050505020304" pitchFamily="18" charset="0"/>
              </a:rPr>
              <a:t>Some</a:t>
            </a:r>
            <a:r>
              <a:rPr lang="ro-RO" dirty="0">
                <a:latin typeface="Century" panose="02040604050505020304" pitchFamily="18" charset="0"/>
              </a:rPr>
              <a:t> </a:t>
            </a:r>
            <a:r>
              <a:rPr lang="ro-RO" dirty="0" err="1">
                <a:latin typeface="Century" panose="02040604050505020304" pitchFamily="18" charset="0"/>
              </a:rPr>
              <a:t>concepts</a:t>
            </a:r>
            <a:r>
              <a:rPr lang="ro-RO" dirty="0">
                <a:latin typeface="Century" panose="02040604050505020304" pitchFamily="18" charset="0"/>
              </a:rPr>
              <a:t> of </a:t>
            </a:r>
            <a:r>
              <a:rPr lang="ro-RO" dirty="0" err="1">
                <a:latin typeface="Century" panose="02040604050505020304" pitchFamily="18" charset="0"/>
              </a:rPr>
              <a:t>SVNSs</a:t>
            </a:r>
            <a:r>
              <a:rPr lang="ro-RO" dirty="0">
                <a:latin typeface="Century" panose="02040604050505020304" pitchFamily="18" charset="0"/>
              </a:rPr>
              <a:t> </a:t>
            </a:r>
          </a:p>
        </p:txBody>
      </p:sp>
      <p:pic>
        <p:nvPicPr>
          <p:cNvPr id="3" name="Imagine 2"/>
          <p:cNvPicPr>
            <a:picLocks noChangeAspect="1"/>
          </p:cNvPicPr>
          <p:nvPr/>
        </p:nvPicPr>
        <p:blipFill rotWithShape="1">
          <a:blip r:embed="rId2">
            <a:clrChange>
              <a:clrFrom>
                <a:srgbClr val="FFFFFF"/>
              </a:clrFrom>
              <a:clrTo>
                <a:srgbClr val="FFFFFF">
                  <a:alpha val="0"/>
                </a:srgbClr>
              </a:clrTo>
            </a:clrChange>
          </a:blip>
          <a:srcRect b="23986"/>
          <a:stretch/>
        </p:blipFill>
        <p:spPr>
          <a:xfrm>
            <a:off x="4186030" y="1919237"/>
            <a:ext cx="5760000" cy="3977980"/>
          </a:xfrm>
          <a:prstGeom prst="rect">
            <a:avLst/>
          </a:prstGeom>
        </p:spPr>
      </p:pic>
    </p:spTree>
    <p:extLst>
      <p:ext uri="{BB962C8B-B14F-4D97-AF65-F5344CB8AC3E}">
        <p14:creationId xmlns:p14="http://schemas.microsoft.com/office/powerpoint/2010/main" val="31005681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tăText 1"/>
          <p:cNvSpPr txBox="1"/>
          <p:nvPr/>
        </p:nvSpPr>
        <p:spPr>
          <a:xfrm>
            <a:off x="2040835" y="707579"/>
            <a:ext cx="9681473" cy="400110"/>
          </a:xfrm>
          <a:prstGeom prst="rect">
            <a:avLst/>
          </a:prstGeom>
          <a:noFill/>
        </p:spPr>
        <p:txBody>
          <a:bodyPr wrap="square" rtlCol="0">
            <a:spAutoFit/>
          </a:bodyPr>
          <a:lstStyle/>
          <a:p>
            <a:r>
              <a:rPr lang="en-US" sz="2000" dirty="0">
                <a:solidFill>
                  <a:schemeClr val="accent2">
                    <a:lumMod val="75000"/>
                  </a:schemeClr>
                </a:solidFill>
                <a:latin typeface="Century" panose="02040604050505020304" pitchFamily="18" charset="0"/>
              </a:rPr>
              <a:t>2. Preliminaries – cont</a:t>
            </a:r>
            <a:r>
              <a:rPr lang="en-US" sz="2000" dirty="0">
                <a:solidFill>
                  <a:schemeClr val="accent2">
                    <a:lumMod val="75000"/>
                  </a:schemeClr>
                </a:solidFill>
                <a:latin typeface="Bell MT" panose="02020503060305020303" pitchFamily="18" charset="0"/>
              </a:rPr>
              <a:t>.</a:t>
            </a:r>
          </a:p>
        </p:txBody>
      </p:sp>
      <p:sp>
        <p:nvSpPr>
          <p:cNvPr id="4" name="Dreptunghi 3"/>
          <p:cNvSpPr/>
          <p:nvPr/>
        </p:nvSpPr>
        <p:spPr>
          <a:xfrm>
            <a:off x="2040835" y="1169244"/>
            <a:ext cx="3260829" cy="369332"/>
          </a:xfrm>
          <a:prstGeom prst="rect">
            <a:avLst/>
          </a:prstGeom>
        </p:spPr>
        <p:txBody>
          <a:bodyPr wrap="none">
            <a:spAutoFit/>
          </a:bodyPr>
          <a:lstStyle/>
          <a:p>
            <a:r>
              <a:rPr lang="ro-RO" dirty="0">
                <a:latin typeface="Century" panose="02040604050505020304" pitchFamily="18" charset="0"/>
              </a:rPr>
              <a:t>2.1 </a:t>
            </a:r>
            <a:r>
              <a:rPr lang="ro-RO" dirty="0" err="1">
                <a:latin typeface="Century" panose="02040604050505020304" pitchFamily="18" charset="0"/>
              </a:rPr>
              <a:t>Some</a:t>
            </a:r>
            <a:r>
              <a:rPr lang="ro-RO" dirty="0">
                <a:latin typeface="Century" panose="02040604050505020304" pitchFamily="18" charset="0"/>
              </a:rPr>
              <a:t> </a:t>
            </a:r>
            <a:r>
              <a:rPr lang="ro-RO" dirty="0" err="1">
                <a:latin typeface="Century" panose="02040604050505020304" pitchFamily="18" charset="0"/>
              </a:rPr>
              <a:t>concepts</a:t>
            </a:r>
            <a:r>
              <a:rPr lang="ro-RO" dirty="0">
                <a:latin typeface="Century" panose="02040604050505020304" pitchFamily="18" charset="0"/>
              </a:rPr>
              <a:t> of </a:t>
            </a:r>
            <a:r>
              <a:rPr lang="ro-RO" dirty="0" err="1">
                <a:latin typeface="Century" panose="02040604050505020304" pitchFamily="18" charset="0"/>
              </a:rPr>
              <a:t>SVNSs</a:t>
            </a:r>
            <a:r>
              <a:rPr lang="ro-RO" dirty="0">
                <a:latin typeface="Century" panose="02040604050505020304" pitchFamily="18" charset="0"/>
              </a:rPr>
              <a:t> </a:t>
            </a:r>
          </a:p>
        </p:txBody>
      </p:sp>
      <p:pic>
        <p:nvPicPr>
          <p:cNvPr id="5" name="Imagine 4"/>
          <p:cNvPicPr>
            <a:picLocks noChangeAspect="1"/>
          </p:cNvPicPr>
          <p:nvPr/>
        </p:nvPicPr>
        <p:blipFill>
          <a:blip r:embed="rId2">
            <a:clrChange>
              <a:clrFrom>
                <a:srgbClr val="FFFFFF"/>
              </a:clrFrom>
              <a:clrTo>
                <a:srgbClr val="FFFFFF">
                  <a:alpha val="0"/>
                </a:srgbClr>
              </a:clrTo>
            </a:clrChange>
          </a:blip>
          <a:stretch>
            <a:fillRect/>
          </a:stretch>
        </p:blipFill>
        <p:spPr>
          <a:xfrm>
            <a:off x="4001571" y="1874916"/>
            <a:ext cx="5760000" cy="3906457"/>
          </a:xfrm>
          <a:prstGeom prst="rect">
            <a:avLst/>
          </a:prstGeom>
        </p:spPr>
      </p:pic>
    </p:spTree>
    <p:extLst>
      <p:ext uri="{BB962C8B-B14F-4D97-AF65-F5344CB8AC3E}">
        <p14:creationId xmlns:p14="http://schemas.microsoft.com/office/powerpoint/2010/main" val="25320784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tăText 1"/>
          <p:cNvSpPr txBox="1"/>
          <p:nvPr/>
        </p:nvSpPr>
        <p:spPr>
          <a:xfrm>
            <a:off x="2040835" y="707579"/>
            <a:ext cx="9681473" cy="461665"/>
          </a:xfrm>
          <a:prstGeom prst="rect">
            <a:avLst/>
          </a:prstGeom>
          <a:noFill/>
        </p:spPr>
        <p:txBody>
          <a:bodyPr wrap="square" rtlCol="0">
            <a:spAutoFit/>
          </a:bodyPr>
          <a:lstStyle/>
          <a:p>
            <a:r>
              <a:rPr lang="en-US" sz="2400" b="1" dirty="0">
                <a:solidFill>
                  <a:schemeClr val="accent2">
                    <a:lumMod val="75000"/>
                  </a:schemeClr>
                </a:solidFill>
                <a:latin typeface="Century" panose="02040604050505020304" pitchFamily="18" charset="0"/>
              </a:rPr>
              <a:t>2. Preliminaries</a:t>
            </a:r>
            <a:r>
              <a:rPr lang="en-US" sz="2400" b="1" dirty="0">
                <a:solidFill>
                  <a:schemeClr val="accent2">
                    <a:lumMod val="75000"/>
                  </a:schemeClr>
                </a:solidFill>
                <a:latin typeface="Bell MT" panose="02020503060305020303" pitchFamily="18" charset="0"/>
              </a:rPr>
              <a:t>.</a:t>
            </a:r>
          </a:p>
        </p:txBody>
      </p:sp>
      <p:sp>
        <p:nvSpPr>
          <p:cNvPr id="3" name="Dreptunghi 2"/>
          <p:cNvSpPr/>
          <p:nvPr/>
        </p:nvSpPr>
        <p:spPr>
          <a:xfrm>
            <a:off x="4757530" y="1577901"/>
            <a:ext cx="6215269" cy="2369880"/>
          </a:xfrm>
          <a:prstGeom prst="rect">
            <a:avLst/>
          </a:prstGeom>
        </p:spPr>
        <p:txBody>
          <a:bodyPr wrap="square">
            <a:spAutoFit/>
          </a:bodyPr>
          <a:lstStyle/>
          <a:p>
            <a:pPr algn="just"/>
            <a:r>
              <a:rPr lang="en-US" sz="2000" dirty="0">
                <a:latin typeface="Times New Roman" panose="02020603050405020304" pitchFamily="18" charset="0"/>
              </a:rPr>
              <a:t>As a generalization of the concept of IFM, a concept of SVNM and some basic operational relations for SVNMs [11] are introduced below. </a:t>
            </a:r>
          </a:p>
          <a:p>
            <a:pPr algn="just"/>
            <a:endParaRPr lang="en-US" sz="2000" dirty="0">
              <a:latin typeface="Times New Roman" panose="02020603050405020304" pitchFamily="18" charset="0"/>
            </a:endParaRPr>
          </a:p>
          <a:p>
            <a:pPr marL="1080000" algn="just"/>
            <a:r>
              <a:rPr lang="en-US" sz="1600" dirty="0">
                <a:latin typeface="Times New Roman" panose="02020603050405020304" pitchFamily="18" charset="0"/>
                <a:cs typeface="Times New Roman" panose="02020603050405020304" pitchFamily="18" charset="0"/>
              </a:rPr>
              <a:t>[11] S. Ye and J. Ye. Dice similarity measure between single valued </a:t>
            </a:r>
            <a:r>
              <a:rPr lang="en-US" sz="1600" dirty="0" err="1">
                <a:latin typeface="Times New Roman" panose="02020603050405020304" pitchFamily="18" charset="0"/>
                <a:cs typeface="Times New Roman" panose="02020603050405020304" pitchFamily="18" charset="0"/>
              </a:rPr>
              <a:t>neutrosophic</a:t>
            </a:r>
            <a:r>
              <a:rPr lang="en-US" sz="1600" dirty="0">
                <a:latin typeface="Times New Roman" panose="02020603050405020304" pitchFamily="18" charset="0"/>
                <a:cs typeface="Times New Roman" panose="02020603050405020304" pitchFamily="18" charset="0"/>
              </a:rPr>
              <a:t> multisets and its application in medical diagnosis. Neutrosophic Sets and Systems, 2014.</a:t>
            </a:r>
            <a:endParaRPr lang="ro-RO" sz="1600" dirty="0">
              <a:latin typeface="Times New Roman" panose="02020603050405020304" pitchFamily="18" charset="0"/>
              <a:cs typeface="Times New Roman" panose="02020603050405020304" pitchFamily="18" charset="0"/>
            </a:endParaRPr>
          </a:p>
          <a:p>
            <a:pPr algn="just"/>
            <a:endParaRPr lang="en-US" sz="2000" dirty="0">
              <a:latin typeface="Times New Roman" panose="02020603050405020304" pitchFamily="18" charset="0"/>
            </a:endParaRPr>
          </a:p>
        </p:txBody>
      </p:sp>
      <p:sp>
        <p:nvSpPr>
          <p:cNvPr id="4" name="Dreptunghi 3"/>
          <p:cNvSpPr/>
          <p:nvPr/>
        </p:nvSpPr>
        <p:spPr>
          <a:xfrm>
            <a:off x="2040835" y="1169244"/>
            <a:ext cx="3397084" cy="369332"/>
          </a:xfrm>
          <a:prstGeom prst="rect">
            <a:avLst/>
          </a:prstGeom>
        </p:spPr>
        <p:txBody>
          <a:bodyPr wrap="none">
            <a:spAutoFit/>
          </a:bodyPr>
          <a:lstStyle/>
          <a:p>
            <a:r>
              <a:rPr lang="ro-RO" b="1" dirty="0">
                <a:latin typeface="Century" panose="02040604050505020304" pitchFamily="18" charset="0"/>
              </a:rPr>
              <a:t>2.</a:t>
            </a:r>
            <a:r>
              <a:rPr lang="en-US" b="1" dirty="0">
                <a:latin typeface="Century" panose="02040604050505020304" pitchFamily="18" charset="0"/>
              </a:rPr>
              <a:t>2</a:t>
            </a:r>
            <a:r>
              <a:rPr lang="ro-RO" b="1" dirty="0">
                <a:latin typeface="Century" panose="02040604050505020304" pitchFamily="18" charset="0"/>
              </a:rPr>
              <a:t>  </a:t>
            </a:r>
            <a:r>
              <a:rPr lang="ro-RO" b="1" dirty="0" err="1">
                <a:latin typeface="Century" panose="02040604050505020304" pitchFamily="18" charset="0"/>
              </a:rPr>
              <a:t>Some</a:t>
            </a:r>
            <a:r>
              <a:rPr lang="ro-RO" b="1" dirty="0">
                <a:latin typeface="Century" panose="02040604050505020304" pitchFamily="18" charset="0"/>
              </a:rPr>
              <a:t> </a:t>
            </a:r>
            <a:r>
              <a:rPr lang="ro-RO" b="1" dirty="0" err="1">
                <a:latin typeface="Century" panose="02040604050505020304" pitchFamily="18" charset="0"/>
              </a:rPr>
              <a:t>concepts</a:t>
            </a:r>
            <a:r>
              <a:rPr lang="ro-RO" b="1" dirty="0">
                <a:latin typeface="Century" panose="02040604050505020304" pitchFamily="18" charset="0"/>
              </a:rPr>
              <a:t> of </a:t>
            </a:r>
            <a:r>
              <a:rPr lang="ro-RO" b="1" dirty="0" err="1">
                <a:latin typeface="Century" panose="02040604050505020304" pitchFamily="18" charset="0"/>
              </a:rPr>
              <a:t>SVNMs</a:t>
            </a:r>
            <a:r>
              <a:rPr lang="ro-RO" b="1" dirty="0">
                <a:latin typeface="Century" panose="02040604050505020304" pitchFamily="18" charset="0"/>
              </a:rPr>
              <a:t> </a:t>
            </a:r>
          </a:p>
        </p:txBody>
      </p:sp>
      <p:pic>
        <p:nvPicPr>
          <p:cNvPr id="5" name="Imagine 4"/>
          <p:cNvPicPr>
            <a:picLocks noChangeAspect="1"/>
          </p:cNvPicPr>
          <p:nvPr/>
        </p:nvPicPr>
        <p:blipFill>
          <a:blip r:embed="rId2">
            <a:clrChange>
              <a:clrFrom>
                <a:srgbClr val="FFFFFF"/>
              </a:clrFrom>
              <a:clrTo>
                <a:srgbClr val="FFFFFF">
                  <a:alpha val="0"/>
                </a:srgbClr>
              </a:clrTo>
            </a:clrChange>
          </a:blip>
          <a:stretch>
            <a:fillRect/>
          </a:stretch>
        </p:blipFill>
        <p:spPr>
          <a:xfrm>
            <a:off x="5080450" y="3947781"/>
            <a:ext cx="5760000" cy="2616592"/>
          </a:xfrm>
          <a:prstGeom prst="rect">
            <a:avLst/>
          </a:prstGeom>
        </p:spPr>
      </p:pic>
    </p:spTree>
    <p:extLst>
      <p:ext uri="{BB962C8B-B14F-4D97-AF65-F5344CB8AC3E}">
        <p14:creationId xmlns:p14="http://schemas.microsoft.com/office/powerpoint/2010/main" val="1180223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tăText 1"/>
          <p:cNvSpPr txBox="1"/>
          <p:nvPr/>
        </p:nvSpPr>
        <p:spPr>
          <a:xfrm>
            <a:off x="2040835" y="707579"/>
            <a:ext cx="9681473" cy="400110"/>
          </a:xfrm>
          <a:prstGeom prst="rect">
            <a:avLst/>
          </a:prstGeom>
          <a:noFill/>
        </p:spPr>
        <p:txBody>
          <a:bodyPr wrap="square" rtlCol="0">
            <a:spAutoFit/>
          </a:bodyPr>
          <a:lstStyle/>
          <a:p>
            <a:r>
              <a:rPr lang="en-US" sz="2000" dirty="0">
                <a:solidFill>
                  <a:schemeClr val="accent2">
                    <a:lumMod val="75000"/>
                  </a:schemeClr>
                </a:solidFill>
                <a:latin typeface="Century" panose="02040604050505020304" pitchFamily="18" charset="0"/>
              </a:rPr>
              <a:t>2. Preliminaries – cont</a:t>
            </a:r>
            <a:r>
              <a:rPr lang="en-US" sz="2000" dirty="0">
                <a:solidFill>
                  <a:schemeClr val="accent2">
                    <a:lumMod val="75000"/>
                  </a:schemeClr>
                </a:solidFill>
                <a:latin typeface="Bell MT" panose="02020503060305020303" pitchFamily="18" charset="0"/>
              </a:rPr>
              <a:t>.</a:t>
            </a:r>
          </a:p>
        </p:txBody>
      </p:sp>
      <p:sp>
        <p:nvSpPr>
          <p:cNvPr id="4" name="Dreptunghi 3"/>
          <p:cNvSpPr/>
          <p:nvPr/>
        </p:nvSpPr>
        <p:spPr>
          <a:xfrm>
            <a:off x="2040835" y="1169244"/>
            <a:ext cx="3397084" cy="369332"/>
          </a:xfrm>
          <a:prstGeom prst="rect">
            <a:avLst/>
          </a:prstGeom>
        </p:spPr>
        <p:txBody>
          <a:bodyPr wrap="none">
            <a:spAutoFit/>
          </a:bodyPr>
          <a:lstStyle/>
          <a:p>
            <a:r>
              <a:rPr lang="ro-RO" dirty="0">
                <a:latin typeface="Century" panose="02040604050505020304" pitchFamily="18" charset="0"/>
              </a:rPr>
              <a:t>2.</a:t>
            </a:r>
            <a:r>
              <a:rPr lang="en-US" dirty="0">
                <a:latin typeface="Century" panose="02040604050505020304" pitchFamily="18" charset="0"/>
              </a:rPr>
              <a:t>2</a:t>
            </a:r>
            <a:r>
              <a:rPr lang="ro-RO" dirty="0">
                <a:latin typeface="Century" panose="02040604050505020304" pitchFamily="18" charset="0"/>
              </a:rPr>
              <a:t> </a:t>
            </a:r>
            <a:r>
              <a:rPr lang="ro-RO" dirty="0" err="1">
                <a:latin typeface="Century" panose="02040604050505020304" pitchFamily="18" charset="0"/>
              </a:rPr>
              <a:t>Some</a:t>
            </a:r>
            <a:r>
              <a:rPr lang="ro-RO" dirty="0">
                <a:latin typeface="Century" panose="02040604050505020304" pitchFamily="18" charset="0"/>
              </a:rPr>
              <a:t> </a:t>
            </a:r>
            <a:r>
              <a:rPr lang="ro-RO" dirty="0" err="1">
                <a:latin typeface="Century" panose="02040604050505020304" pitchFamily="18" charset="0"/>
              </a:rPr>
              <a:t>concepts</a:t>
            </a:r>
            <a:r>
              <a:rPr lang="ro-RO" dirty="0">
                <a:latin typeface="Century" panose="02040604050505020304" pitchFamily="18" charset="0"/>
              </a:rPr>
              <a:t> of </a:t>
            </a:r>
            <a:r>
              <a:rPr lang="ro-RO" dirty="0" err="1">
                <a:latin typeface="Century" panose="02040604050505020304" pitchFamily="18" charset="0"/>
              </a:rPr>
              <a:t>SVNMs</a:t>
            </a:r>
            <a:r>
              <a:rPr lang="ro-RO" dirty="0">
                <a:latin typeface="Century" panose="02040604050505020304" pitchFamily="18" charset="0"/>
              </a:rPr>
              <a:t>  </a:t>
            </a:r>
          </a:p>
        </p:txBody>
      </p:sp>
      <p:pic>
        <p:nvPicPr>
          <p:cNvPr id="3" name="Imagine 2"/>
          <p:cNvPicPr>
            <a:picLocks noChangeAspect="1"/>
          </p:cNvPicPr>
          <p:nvPr/>
        </p:nvPicPr>
        <p:blipFill>
          <a:blip r:embed="rId2">
            <a:clrChange>
              <a:clrFrom>
                <a:srgbClr val="FFFFFF"/>
              </a:clrFrom>
              <a:clrTo>
                <a:srgbClr val="FFFFFF">
                  <a:alpha val="0"/>
                </a:srgbClr>
              </a:clrTo>
            </a:clrChange>
          </a:blip>
          <a:stretch>
            <a:fillRect/>
          </a:stretch>
        </p:blipFill>
        <p:spPr>
          <a:xfrm>
            <a:off x="4433780" y="1652930"/>
            <a:ext cx="5591352" cy="5052670"/>
          </a:xfrm>
          <a:prstGeom prst="rect">
            <a:avLst/>
          </a:prstGeom>
        </p:spPr>
      </p:pic>
    </p:spTree>
    <p:extLst>
      <p:ext uri="{BB962C8B-B14F-4D97-AF65-F5344CB8AC3E}">
        <p14:creationId xmlns:p14="http://schemas.microsoft.com/office/powerpoint/2010/main" val="31897029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tăText 1"/>
          <p:cNvSpPr txBox="1"/>
          <p:nvPr/>
        </p:nvSpPr>
        <p:spPr>
          <a:xfrm>
            <a:off x="2040835" y="707579"/>
            <a:ext cx="9681473" cy="400110"/>
          </a:xfrm>
          <a:prstGeom prst="rect">
            <a:avLst/>
          </a:prstGeom>
          <a:noFill/>
        </p:spPr>
        <p:txBody>
          <a:bodyPr wrap="square" rtlCol="0">
            <a:spAutoFit/>
          </a:bodyPr>
          <a:lstStyle/>
          <a:p>
            <a:r>
              <a:rPr lang="en-US" sz="2000" dirty="0">
                <a:solidFill>
                  <a:schemeClr val="accent2">
                    <a:lumMod val="75000"/>
                  </a:schemeClr>
                </a:solidFill>
                <a:latin typeface="Century" panose="02040604050505020304" pitchFamily="18" charset="0"/>
              </a:rPr>
              <a:t>2. Preliminaries – cont</a:t>
            </a:r>
            <a:r>
              <a:rPr lang="en-US" sz="2000" dirty="0">
                <a:solidFill>
                  <a:schemeClr val="accent2">
                    <a:lumMod val="75000"/>
                  </a:schemeClr>
                </a:solidFill>
                <a:latin typeface="Bell MT" panose="02020503060305020303" pitchFamily="18" charset="0"/>
              </a:rPr>
              <a:t>.</a:t>
            </a:r>
          </a:p>
        </p:txBody>
      </p:sp>
      <p:sp>
        <p:nvSpPr>
          <p:cNvPr id="4" name="Dreptunghi 3"/>
          <p:cNvSpPr/>
          <p:nvPr/>
        </p:nvSpPr>
        <p:spPr>
          <a:xfrm>
            <a:off x="2040835" y="1169244"/>
            <a:ext cx="3397084" cy="369332"/>
          </a:xfrm>
          <a:prstGeom prst="rect">
            <a:avLst/>
          </a:prstGeom>
        </p:spPr>
        <p:txBody>
          <a:bodyPr wrap="none">
            <a:spAutoFit/>
          </a:bodyPr>
          <a:lstStyle/>
          <a:p>
            <a:r>
              <a:rPr lang="ro-RO" dirty="0">
                <a:latin typeface="Century" panose="02040604050505020304" pitchFamily="18" charset="0"/>
              </a:rPr>
              <a:t>2.</a:t>
            </a:r>
            <a:r>
              <a:rPr lang="en-US" dirty="0">
                <a:latin typeface="Century" panose="02040604050505020304" pitchFamily="18" charset="0"/>
              </a:rPr>
              <a:t>2</a:t>
            </a:r>
            <a:r>
              <a:rPr lang="ro-RO" dirty="0">
                <a:latin typeface="Century" panose="02040604050505020304" pitchFamily="18" charset="0"/>
              </a:rPr>
              <a:t> </a:t>
            </a:r>
            <a:r>
              <a:rPr lang="ro-RO" dirty="0" err="1">
                <a:latin typeface="Century" panose="02040604050505020304" pitchFamily="18" charset="0"/>
              </a:rPr>
              <a:t>Some</a:t>
            </a:r>
            <a:r>
              <a:rPr lang="ro-RO" dirty="0">
                <a:latin typeface="Century" panose="02040604050505020304" pitchFamily="18" charset="0"/>
              </a:rPr>
              <a:t> </a:t>
            </a:r>
            <a:r>
              <a:rPr lang="ro-RO" dirty="0" err="1">
                <a:latin typeface="Century" panose="02040604050505020304" pitchFamily="18" charset="0"/>
              </a:rPr>
              <a:t>concepts</a:t>
            </a:r>
            <a:r>
              <a:rPr lang="ro-RO" dirty="0">
                <a:latin typeface="Century" panose="02040604050505020304" pitchFamily="18" charset="0"/>
              </a:rPr>
              <a:t> of </a:t>
            </a:r>
            <a:r>
              <a:rPr lang="ro-RO" dirty="0" err="1">
                <a:latin typeface="Century" panose="02040604050505020304" pitchFamily="18" charset="0"/>
              </a:rPr>
              <a:t>SVNMs</a:t>
            </a:r>
            <a:r>
              <a:rPr lang="ro-RO" dirty="0">
                <a:latin typeface="Century" panose="02040604050505020304" pitchFamily="18" charset="0"/>
              </a:rPr>
              <a:t>  </a:t>
            </a:r>
          </a:p>
        </p:txBody>
      </p:sp>
      <p:pic>
        <p:nvPicPr>
          <p:cNvPr id="5" name="Imagine 4"/>
          <p:cNvPicPr>
            <a:picLocks noChangeAspect="1"/>
          </p:cNvPicPr>
          <p:nvPr/>
        </p:nvPicPr>
        <p:blipFill>
          <a:blip r:embed="rId2">
            <a:clrChange>
              <a:clrFrom>
                <a:srgbClr val="FFFFFF"/>
              </a:clrFrom>
              <a:clrTo>
                <a:srgbClr val="FFFFFF">
                  <a:alpha val="0"/>
                </a:srgbClr>
              </a:clrTo>
            </a:clrChange>
          </a:blip>
          <a:stretch>
            <a:fillRect/>
          </a:stretch>
        </p:blipFill>
        <p:spPr>
          <a:xfrm>
            <a:off x="4009907" y="1739224"/>
            <a:ext cx="5984578" cy="4237506"/>
          </a:xfrm>
          <a:prstGeom prst="rect">
            <a:avLst/>
          </a:prstGeom>
        </p:spPr>
      </p:pic>
    </p:spTree>
    <p:extLst>
      <p:ext uri="{BB962C8B-B14F-4D97-AF65-F5344CB8AC3E}">
        <p14:creationId xmlns:p14="http://schemas.microsoft.com/office/powerpoint/2010/main" val="33970876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tăText 1"/>
          <p:cNvSpPr txBox="1"/>
          <p:nvPr/>
        </p:nvSpPr>
        <p:spPr>
          <a:xfrm>
            <a:off x="2040835" y="707579"/>
            <a:ext cx="9681473" cy="400110"/>
          </a:xfrm>
          <a:prstGeom prst="rect">
            <a:avLst/>
          </a:prstGeom>
          <a:noFill/>
        </p:spPr>
        <p:txBody>
          <a:bodyPr wrap="square" rtlCol="0">
            <a:spAutoFit/>
          </a:bodyPr>
          <a:lstStyle/>
          <a:p>
            <a:r>
              <a:rPr lang="en-US" sz="2000" dirty="0">
                <a:solidFill>
                  <a:schemeClr val="accent2">
                    <a:lumMod val="75000"/>
                  </a:schemeClr>
                </a:solidFill>
                <a:latin typeface="Century" panose="02040604050505020304" pitchFamily="18" charset="0"/>
              </a:rPr>
              <a:t>2. Preliminaries – cont</a:t>
            </a:r>
            <a:r>
              <a:rPr lang="en-US" sz="2000" dirty="0">
                <a:solidFill>
                  <a:schemeClr val="accent2">
                    <a:lumMod val="75000"/>
                  </a:schemeClr>
                </a:solidFill>
                <a:latin typeface="Bell MT" panose="02020503060305020303" pitchFamily="18" charset="0"/>
              </a:rPr>
              <a:t>.</a:t>
            </a:r>
          </a:p>
        </p:txBody>
      </p:sp>
      <p:sp>
        <p:nvSpPr>
          <p:cNvPr id="4" name="Dreptunghi 3"/>
          <p:cNvSpPr/>
          <p:nvPr/>
        </p:nvSpPr>
        <p:spPr>
          <a:xfrm>
            <a:off x="2040835" y="1169244"/>
            <a:ext cx="3397084" cy="369332"/>
          </a:xfrm>
          <a:prstGeom prst="rect">
            <a:avLst/>
          </a:prstGeom>
        </p:spPr>
        <p:txBody>
          <a:bodyPr wrap="none">
            <a:spAutoFit/>
          </a:bodyPr>
          <a:lstStyle/>
          <a:p>
            <a:r>
              <a:rPr lang="ro-RO" dirty="0">
                <a:latin typeface="Century" panose="02040604050505020304" pitchFamily="18" charset="0"/>
              </a:rPr>
              <a:t>2.</a:t>
            </a:r>
            <a:r>
              <a:rPr lang="en-US" dirty="0">
                <a:latin typeface="Century" panose="02040604050505020304" pitchFamily="18" charset="0"/>
              </a:rPr>
              <a:t>2</a:t>
            </a:r>
            <a:r>
              <a:rPr lang="ro-RO" dirty="0">
                <a:latin typeface="Century" panose="02040604050505020304" pitchFamily="18" charset="0"/>
              </a:rPr>
              <a:t> </a:t>
            </a:r>
            <a:r>
              <a:rPr lang="ro-RO" dirty="0" err="1">
                <a:latin typeface="Century" panose="02040604050505020304" pitchFamily="18" charset="0"/>
              </a:rPr>
              <a:t>Some</a:t>
            </a:r>
            <a:r>
              <a:rPr lang="ro-RO" dirty="0">
                <a:latin typeface="Century" panose="02040604050505020304" pitchFamily="18" charset="0"/>
              </a:rPr>
              <a:t> </a:t>
            </a:r>
            <a:r>
              <a:rPr lang="ro-RO" dirty="0" err="1">
                <a:latin typeface="Century" panose="02040604050505020304" pitchFamily="18" charset="0"/>
              </a:rPr>
              <a:t>concepts</a:t>
            </a:r>
            <a:r>
              <a:rPr lang="ro-RO" dirty="0">
                <a:latin typeface="Century" panose="02040604050505020304" pitchFamily="18" charset="0"/>
              </a:rPr>
              <a:t> of </a:t>
            </a:r>
            <a:r>
              <a:rPr lang="ro-RO" dirty="0" err="1">
                <a:latin typeface="Century" panose="02040604050505020304" pitchFamily="18" charset="0"/>
              </a:rPr>
              <a:t>SVNMs</a:t>
            </a:r>
            <a:r>
              <a:rPr lang="ro-RO" dirty="0">
                <a:latin typeface="Century" panose="02040604050505020304" pitchFamily="18" charset="0"/>
              </a:rPr>
              <a:t>  </a:t>
            </a:r>
          </a:p>
        </p:txBody>
      </p:sp>
      <p:pic>
        <p:nvPicPr>
          <p:cNvPr id="3" name="Imagine 2"/>
          <p:cNvPicPr>
            <a:picLocks noChangeAspect="1"/>
          </p:cNvPicPr>
          <p:nvPr/>
        </p:nvPicPr>
        <p:blipFill>
          <a:blip r:embed="rId2">
            <a:clrChange>
              <a:clrFrom>
                <a:srgbClr val="FFFFFF"/>
              </a:clrFrom>
              <a:clrTo>
                <a:srgbClr val="FFFFFF">
                  <a:alpha val="0"/>
                </a:srgbClr>
              </a:clrTo>
            </a:clrChange>
          </a:blip>
          <a:stretch>
            <a:fillRect/>
          </a:stretch>
        </p:blipFill>
        <p:spPr>
          <a:xfrm>
            <a:off x="4110438" y="1622687"/>
            <a:ext cx="5760000" cy="1499914"/>
          </a:xfrm>
          <a:prstGeom prst="rect">
            <a:avLst/>
          </a:prstGeom>
        </p:spPr>
      </p:pic>
      <p:pic>
        <p:nvPicPr>
          <p:cNvPr id="6" name="Imagine 5"/>
          <p:cNvPicPr>
            <a:picLocks noChangeAspect="1"/>
          </p:cNvPicPr>
          <p:nvPr/>
        </p:nvPicPr>
        <p:blipFill>
          <a:blip r:embed="rId3">
            <a:clrChange>
              <a:clrFrom>
                <a:srgbClr val="FFFFFF"/>
              </a:clrFrom>
              <a:clrTo>
                <a:srgbClr val="FFFFFF">
                  <a:alpha val="0"/>
                </a:srgbClr>
              </a:clrTo>
            </a:clrChange>
          </a:blip>
          <a:stretch>
            <a:fillRect/>
          </a:stretch>
        </p:blipFill>
        <p:spPr>
          <a:xfrm>
            <a:off x="4110438" y="2989036"/>
            <a:ext cx="5760000" cy="968632"/>
          </a:xfrm>
          <a:prstGeom prst="rect">
            <a:avLst/>
          </a:prstGeom>
        </p:spPr>
      </p:pic>
      <p:pic>
        <p:nvPicPr>
          <p:cNvPr id="7" name="Imagine 6"/>
          <p:cNvPicPr>
            <a:picLocks noChangeAspect="1"/>
          </p:cNvPicPr>
          <p:nvPr/>
        </p:nvPicPr>
        <p:blipFill rotWithShape="1">
          <a:blip r:embed="rId4">
            <a:clrChange>
              <a:clrFrom>
                <a:srgbClr val="FFFFFF"/>
              </a:clrFrom>
              <a:clrTo>
                <a:srgbClr val="FFFFFF">
                  <a:alpha val="0"/>
                </a:srgbClr>
              </a:clrTo>
            </a:clrChange>
          </a:blip>
          <a:srcRect b="15525"/>
          <a:stretch/>
        </p:blipFill>
        <p:spPr>
          <a:xfrm>
            <a:off x="4110438" y="3985721"/>
            <a:ext cx="5673804" cy="2607236"/>
          </a:xfrm>
          <a:prstGeom prst="rect">
            <a:avLst/>
          </a:prstGeom>
        </p:spPr>
      </p:pic>
    </p:spTree>
    <p:extLst>
      <p:ext uri="{BB962C8B-B14F-4D97-AF65-F5344CB8AC3E}">
        <p14:creationId xmlns:p14="http://schemas.microsoft.com/office/powerpoint/2010/main" val="7045479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tăText 1"/>
          <p:cNvSpPr txBox="1"/>
          <p:nvPr/>
        </p:nvSpPr>
        <p:spPr>
          <a:xfrm>
            <a:off x="2040835" y="707579"/>
            <a:ext cx="9681473" cy="400110"/>
          </a:xfrm>
          <a:prstGeom prst="rect">
            <a:avLst/>
          </a:prstGeom>
          <a:noFill/>
        </p:spPr>
        <p:txBody>
          <a:bodyPr wrap="square" rtlCol="0">
            <a:spAutoFit/>
          </a:bodyPr>
          <a:lstStyle/>
          <a:p>
            <a:r>
              <a:rPr lang="en-US" sz="2000" dirty="0">
                <a:solidFill>
                  <a:schemeClr val="accent2">
                    <a:lumMod val="75000"/>
                  </a:schemeClr>
                </a:solidFill>
                <a:latin typeface="Century" panose="02040604050505020304" pitchFamily="18" charset="0"/>
              </a:rPr>
              <a:t>2. Preliminaries – cont</a:t>
            </a:r>
            <a:r>
              <a:rPr lang="en-US" sz="2000" dirty="0">
                <a:solidFill>
                  <a:schemeClr val="accent2">
                    <a:lumMod val="75000"/>
                  </a:schemeClr>
                </a:solidFill>
                <a:latin typeface="Bell MT" panose="02020503060305020303" pitchFamily="18" charset="0"/>
              </a:rPr>
              <a:t>.</a:t>
            </a:r>
          </a:p>
        </p:txBody>
      </p:sp>
      <p:sp>
        <p:nvSpPr>
          <p:cNvPr id="4" name="Dreptunghi 3"/>
          <p:cNvSpPr/>
          <p:nvPr/>
        </p:nvSpPr>
        <p:spPr>
          <a:xfrm>
            <a:off x="2040835" y="1169244"/>
            <a:ext cx="3397084" cy="369332"/>
          </a:xfrm>
          <a:prstGeom prst="rect">
            <a:avLst/>
          </a:prstGeom>
        </p:spPr>
        <p:txBody>
          <a:bodyPr wrap="none">
            <a:spAutoFit/>
          </a:bodyPr>
          <a:lstStyle/>
          <a:p>
            <a:r>
              <a:rPr lang="ro-RO" dirty="0">
                <a:latin typeface="Century" panose="02040604050505020304" pitchFamily="18" charset="0"/>
              </a:rPr>
              <a:t>2.</a:t>
            </a:r>
            <a:r>
              <a:rPr lang="en-US" dirty="0">
                <a:latin typeface="Century" panose="02040604050505020304" pitchFamily="18" charset="0"/>
              </a:rPr>
              <a:t>2</a:t>
            </a:r>
            <a:r>
              <a:rPr lang="ro-RO" dirty="0">
                <a:latin typeface="Century" panose="02040604050505020304" pitchFamily="18" charset="0"/>
              </a:rPr>
              <a:t> </a:t>
            </a:r>
            <a:r>
              <a:rPr lang="ro-RO" dirty="0" err="1">
                <a:latin typeface="Century" panose="02040604050505020304" pitchFamily="18" charset="0"/>
              </a:rPr>
              <a:t>Some</a:t>
            </a:r>
            <a:r>
              <a:rPr lang="ro-RO" dirty="0">
                <a:latin typeface="Century" panose="02040604050505020304" pitchFamily="18" charset="0"/>
              </a:rPr>
              <a:t> </a:t>
            </a:r>
            <a:r>
              <a:rPr lang="ro-RO" dirty="0" err="1">
                <a:latin typeface="Century" panose="02040604050505020304" pitchFamily="18" charset="0"/>
              </a:rPr>
              <a:t>concepts</a:t>
            </a:r>
            <a:r>
              <a:rPr lang="ro-RO" dirty="0">
                <a:latin typeface="Century" panose="02040604050505020304" pitchFamily="18" charset="0"/>
              </a:rPr>
              <a:t> of </a:t>
            </a:r>
            <a:r>
              <a:rPr lang="ro-RO" dirty="0" err="1">
                <a:latin typeface="Century" panose="02040604050505020304" pitchFamily="18" charset="0"/>
              </a:rPr>
              <a:t>SVNMs</a:t>
            </a:r>
            <a:r>
              <a:rPr lang="ro-RO" dirty="0">
                <a:latin typeface="Century" panose="02040604050505020304" pitchFamily="18" charset="0"/>
              </a:rPr>
              <a:t>  </a:t>
            </a:r>
          </a:p>
        </p:txBody>
      </p:sp>
      <p:pic>
        <p:nvPicPr>
          <p:cNvPr id="5" name="Imagine 4"/>
          <p:cNvPicPr>
            <a:picLocks noChangeAspect="1"/>
          </p:cNvPicPr>
          <p:nvPr/>
        </p:nvPicPr>
        <p:blipFill>
          <a:blip r:embed="rId2">
            <a:clrChange>
              <a:clrFrom>
                <a:srgbClr val="FFFFFF"/>
              </a:clrFrom>
              <a:clrTo>
                <a:srgbClr val="FFFFFF">
                  <a:alpha val="0"/>
                </a:srgbClr>
              </a:clrTo>
            </a:clrChange>
          </a:blip>
          <a:stretch>
            <a:fillRect/>
          </a:stretch>
        </p:blipFill>
        <p:spPr>
          <a:xfrm>
            <a:off x="3871898" y="1806894"/>
            <a:ext cx="5760000" cy="4753919"/>
          </a:xfrm>
          <a:prstGeom prst="rect">
            <a:avLst/>
          </a:prstGeom>
        </p:spPr>
      </p:pic>
    </p:spTree>
    <p:extLst>
      <p:ext uri="{BB962C8B-B14F-4D97-AF65-F5344CB8AC3E}">
        <p14:creationId xmlns:p14="http://schemas.microsoft.com/office/powerpoint/2010/main" val="17880492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ine 1"/>
          <p:cNvPicPr>
            <a:picLocks noChangeAspect="1"/>
          </p:cNvPicPr>
          <p:nvPr/>
        </p:nvPicPr>
        <p:blipFill rotWithShape="1">
          <a:blip r:embed="rId2">
            <a:clrChange>
              <a:clrFrom>
                <a:srgbClr val="FFFFFF"/>
              </a:clrFrom>
              <a:clrTo>
                <a:srgbClr val="FFFFFF">
                  <a:alpha val="0"/>
                </a:srgbClr>
              </a:clrTo>
            </a:clrChange>
          </a:blip>
          <a:srcRect b="6789"/>
          <a:stretch/>
        </p:blipFill>
        <p:spPr>
          <a:xfrm>
            <a:off x="4438661" y="1707180"/>
            <a:ext cx="5587804" cy="4945411"/>
          </a:xfrm>
          <a:prstGeom prst="rect">
            <a:avLst/>
          </a:prstGeom>
        </p:spPr>
      </p:pic>
      <p:sp>
        <p:nvSpPr>
          <p:cNvPr id="3" name="CasetăText 2"/>
          <p:cNvSpPr txBox="1"/>
          <p:nvPr/>
        </p:nvSpPr>
        <p:spPr>
          <a:xfrm>
            <a:off x="2040835" y="707579"/>
            <a:ext cx="9681473" cy="400110"/>
          </a:xfrm>
          <a:prstGeom prst="rect">
            <a:avLst/>
          </a:prstGeom>
          <a:noFill/>
        </p:spPr>
        <p:txBody>
          <a:bodyPr wrap="square" rtlCol="0">
            <a:spAutoFit/>
          </a:bodyPr>
          <a:lstStyle/>
          <a:p>
            <a:r>
              <a:rPr lang="en-US" sz="2000" dirty="0">
                <a:solidFill>
                  <a:schemeClr val="accent2">
                    <a:lumMod val="75000"/>
                  </a:schemeClr>
                </a:solidFill>
                <a:latin typeface="Century" panose="02040604050505020304" pitchFamily="18" charset="0"/>
              </a:rPr>
              <a:t>2. Preliminaries – cont</a:t>
            </a:r>
            <a:r>
              <a:rPr lang="en-US" sz="2000" dirty="0">
                <a:solidFill>
                  <a:schemeClr val="accent2">
                    <a:lumMod val="75000"/>
                  </a:schemeClr>
                </a:solidFill>
                <a:latin typeface="Bell MT" panose="02020503060305020303" pitchFamily="18" charset="0"/>
              </a:rPr>
              <a:t>.</a:t>
            </a:r>
          </a:p>
        </p:txBody>
      </p:sp>
      <p:sp>
        <p:nvSpPr>
          <p:cNvPr id="4" name="Dreptunghi 3"/>
          <p:cNvSpPr/>
          <p:nvPr/>
        </p:nvSpPr>
        <p:spPr>
          <a:xfrm>
            <a:off x="2040835" y="1169244"/>
            <a:ext cx="3397084" cy="369332"/>
          </a:xfrm>
          <a:prstGeom prst="rect">
            <a:avLst/>
          </a:prstGeom>
        </p:spPr>
        <p:txBody>
          <a:bodyPr wrap="none">
            <a:spAutoFit/>
          </a:bodyPr>
          <a:lstStyle/>
          <a:p>
            <a:r>
              <a:rPr lang="ro-RO" dirty="0">
                <a:latin typeface="Century" panose="02040604050505020304" pitchFamily="18" charset="0"/>
              </a:rPr>
              <a:t>2.</a:t>
            </a:r>
            <a:r>
              <a:rPr lang="en-US" dirty="0">
                <a:latin typeface="Century" panose="02040604050505020304" pitchFamily="18" charset="0"/>
              </a:rPr>
              <a:t>2</a:t>
            </a:r>
            <a:r>
              <a:rPr lang="ro-RO" dirty="0">
                <a:latin typeface="Century" panose="02040604050505020304" pitchFamily="18" charset="0"/>
              </a:rPr>
              <a:t> </a:t>
            </a:r>
            <a:r>
              <a:rPr lang="ro-RO" dirty="0" err="1">
                <a:latin typeface="Century" panose="02040604050505020304" pitchFamily="18" charset="0"/>
              </a:rPr>
              <a:t>Some</a:t>
            </a:r>
            <a:r>
              <a:rPr lang="ro-RO" dirty="0">
                <a:latin typeface="Century" panose="02040604050505020304" pitchFamily="18" charset="0"/>
              </a:rPr>
              <a:t> </a:t>
            </a:r>
            <a:r>
              <a:rPr lang="ro-RO" dirty="0" err="1">
                <a:latin typeface="Century" panose="02040604050505020304" pitchFamily="18" charset="0"/>
              </a:rPr>
              <a:t>concepts</a:t>
            </a:r>
            <a:r>
              <a:rPr lang="ro-RO" dirty="0">
                <a:latin typeface="Century" panose="02040604050505020304" pitchFamily="18" charset="0"/>
              </a:rPr>
              <a:t> of </a:t>
            </a:r>
            <a:r>
              <a:rPr lang="ro-RO" dirty="0" err="1">
                <a:latin typeface="Century" panose="02040604050505020304" pitchFamily="18" charset="0"/>
              </a:rPr>
              <a:t>SVNMs</a:t>
            </a:r>
            <a:r>
              <a:rPr lang="ro-RO" dirty="0">
                <a:latin typeface="Century" panose="02040604050505020304" pitchFamily="18" charset="0"/>
              </a:rPr>
              <a:t>  </a:t>
            </a:r>
          </a:p>
        </p:txBody>
      </p:sp>
    </p:spTree>
    <p:extLst>
      <p:ext uri="{BB962C8B-B14F-4D97-AF65-F5344CB8AC3E}">
        <p14:creationId xmlns:p14="http://schemas.microsoft.com/office/powerpoint/2010/main" val="7185930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p:cNvSpPr txBox="1"/>
          <p:nvPr/>
        </p:nvSpPr>
        <p:spPr>
          <a:xfrm>
            <a:off x="2040835" y="707579"/>
            <a:ext cx="9681473" cy="400110"/>
          </a:xfrm>
          <a:prstGeom prst="rect">
            <a:avLst/>
          </a:prstGeom>
          <a:noFill/>
        </p:spPr>
        <p:txBody>
          <a:bodyPr wrap="square" rtlCol="0">
            <a:spAutoFit/>
          </a:bodyPr>
          <a:lstStyle/>
          <a:p>
            <a:r>
              <a:rPr lang="en-US" sz="2000" dirty="0">
                <a:solidFill>
                  <a:schemeClr val="accent2">
                    <a:lumMod val="75000"/>
                  </a:schemeClr>
                </a:solidFill>
                <a:latin typeface="Century" panose="02040604050505020304" pitchFamily="18" charset="0"/>
              </a:rPr>
              <a:t>2. Preliminaries – cont</a:t>
            </a:r>
            <a:r>
              <a:rPr lang="en-US" sz="2000" dirty="0">
                <a:solidFill>
                  <a:schemeClr val="accent2">
                    <a:lumMod val="75000"/>
                  </a:schemeClr>
                </a:solidFill>
                <a:latin typeface="Bell MT" panose="02020503060305020303" pitchFamily="18" charset="0"/>
              </a:rPr>
              <a:t>.</a:t>
            </a:r>
          </a:p>
        </p:txBody>
      </p:sp>
      <p:sp>
        <p:nvSpPr>
          <p:cNvPr id="4" name="Dreptunghi 3"/>
          <p:cNvSpPr/>
          <p:nvPr/>
        </p:nvSpPr>
        <p:spPr>
          <a:xfrm>
            <a:off x="2040835" y="1169244"/>
            <a:ext cx="3397084" cy="369332"/>
          </a:xfrm>
          <a:prstGeom prst="rect">
            <a:avLst/>
          </a:prstGeom>
        </p:spPr>
        <p:txBody>
          <a:bodyPr wrap="none">
            <a:spAutoFit/>
          </a:bodyPr>
          <a:lstStyle/>
          <a:p>
            <a:r>
              <a:rPr lang="ro-RO" dirty="0">
                <a:latin typeface="Century" panose="02040604050505020304" pitchFamily="18" charset="0"/>
              </a:rPr>
              <a:t>2.</a:t>
            </a:r>
            <a:r>
              <a:rPr lang="en-US" dirty="0">
                <a:latin typeface="Century" panose="02040604050505020304" pitchFamily="18" charset="0"/>
              </a:rPr>
              <a:t>2</a:t>
            </a:r>
            <a:r>
              <a:rPr lang="ro-RO" dirty="0">
                <a:latin typeface="Century" panose="02040604050505020304" pitchFamily="18" charset="0"/>
              </a:rPr>
              <a:t> </a:t>
            </a:r>
            <a:r>
              <a:rPr lang="ro-RO" dirty="0" err="1">
                <a:latin typeface="Century" panose="02040604050505020304" pitchFamily="18" charset="0"/>
              </a:rPr>
              <a:t>Some</a:t>
            </a:r>
            <a:r>
              <a:rPr lang="ro-RO" dirty="0">
                <a:latin typeface="Century" panose="02040604050505020304" pitchFamily="18" charset="0"/>
              </a:rPr>
              <a:t> </a:t>
            </a:r>
            <a:r>
              <a:rPr lang="ro-RO" dirty="0" err="1">
                <a:latin typeface="Century" panose="02040604050505020304" pitchFamily="18" charset="0"/>
              </a:rPr>
              <a:t>concepts</a:t>
            </a:r>
            <a:r>
              <a:rPr lang="ro-RO" dirty="0">
                <a:latin typeface="Century" panose="02040604050505020304" pitchFamily="18" charset="0"/>
              </a:rPr>
              <a:t> of </a:t>
            </a:r>
            <a:r>
              <a:rPr lang="ro-RO" dirty="0" err="1">
                <a:latin typeface="Century" panose="02040604050505020304" pitchFamily="18" charset="0"/>
              </a:rPr>
              <a:t>SVNMs</a:t>
            </a:r>
            <a:r>
              <a:rPr lang="ro-RO" dirty="0">
                <a:latin typeface="Century" panose="02040604050505020304" pitchFamily="18" charset="0"/>
              </a:rPr>
              <a:t>  </a:t>
            </a:r>
          </a:p>
        </p:txBody>
      </p:sp>
      <p:pic>
        <p:nvPicPr>
          <p:cNvPr id="5" name="Imagine 4"/>
          <p:cNvPicPr>
            <a:picLocks noChangeAspect="1"/>
          </p:cNvPicPr>
          <p:nvPr/>
        </p:nvPicPr>
        <p:blipFill>
          <a:blip r:embed="rId2">
            <a:clrChange>
              <a:clrFrom>
                <a:srgbClr val="FFFFFF"/>
              </a:clrFrom>
              <a:clrTo>
                <a:srgbClr val="FFFFFF">
                  <a:alpha val="0"/>
                </a:srgbClr>
              </a:clrTo>
            </a:clrChange>
          </a:blip>
          <a:stretch>
            <a:fillRect/>
          </a:stretch>
        </p:blipFill>
        <p:spPr>
          <a:xfrm>
            <a:off x="4424544" y="1639887"/>
            <a:ext cx="5344177" cy="5009760"/>
          </a:xfrm>
          <a:prstGeom prst="rect">
            <a:avLst/>
          </a:prstGeom>
        </p:spPr>
      </p:pic>
    </p:spTree>
    <p:extLst>
      <p:ext uri="{BB962C8B-B14F-4D97-AF65-F5344CB8AC3E}">
        <p14:creationId xmlns:p14="http://schemas.microsoft.com/office/powerpoint/2010/main" val="10032180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tăText 1"/>
          <p:cNvSpPr txBox="1"/>
          <p:nvPr/>
        </p:nvSpPr>
        <p:spPr>
          <a:xfrm>
            <a:off x="2040835" y="720833"/>
            <a:ext cx="9681473" cy="461665"/>
          </a:xfrm>
          <a:prstGeom prst="rect">
            <a:avLst/>
          </a:prstGeom>
          <a:noFill/>
        </p:spPr>
        <p:txBody>
          <a:bodyPr wrap="square" rtlCol="0">
            <a:spAutoFit/>
          </a:bodyPr>
          <a:lstStyle/>
          <a:p>
            <a:r>
              <a:rPr lang="en-US" sz="2400" b="1" dirty="0">
                <a:solidFill>
                  <a:schemeClr val="accent2">
                    <a:lumMod val="75000"/>
                  </a:schemeClr>
                </a:solidFill>
                <a:latin typeface="Century" panose="02040604050505020304" pitchFamily="18" charset="0"/>
              </a:rPr>
              <a:t>3. Distance and similarity measures of SVNMs</a:t>
            </a:r>
            <a:r>
              <a:rPr lang="en-US" sz="2400" b="1" dirty="0">
                <a:solidFill>
                  <a:schemeClr val="accent2">
                    <a:lumMod val="75000"/>
                  </a:schemeClr>
                </a:solidFill>
                <a:latin typeface="Bell MT" panose="02020503060305020303" pitchFamily="18" charset="0"/>
              </a:rPr>
              <a:t>.</a:t>
            </a:r>
          </a:p>
        </p:txBody>
      </p:sp>
      <p:sp>
        <p:nvSpPr>
          <p:cNvPr id="3" name="Dreptunghi 2"/>
          <p:cNvSpPr/>
          <p:nvPr/>
        </p:nvSpPr>
        <p:spPr>
          <a:xfrm>
            <a:off x="4691269" y="1317182"/>
            <a:ext cx="6215269" cy="4093428"/>
          </a:xfrm>
          <a:prstGeom prst="rect">
            <a:avLst/>
          </a:prstGeom>
        </p:spPr>
        <p:txBody>
          <a:bodyPr wrap="square">
            <a:spAutoFit/>
          </a:bodyPr>
          <a:lstStyle/>
          <a:p>
            <a:pPr algn="just"/>
            <a:r>
              <a:rPr lang="en-US" sz="2000" dirty="0">
                <a:latin typeface="Times New Roman" panose="02020603050405020304" pitchFamily="18" charset="0"/>
              </a:rPr>
              <a:t>The distance measure and similarity measure are usually used in real science and engineering applications. </a:t>
            </a:r>
          </a:p>
          <a:p>
            <a:pPr algn="just"/>
            <a:endParaRPr lang="en-US" sz="2000" dirty="0">
              <a:latin typeface="Times New Roman" panose="02020603050405020304" pitchFamily="18" charset="0"/>
            </a:endParaRPr>
          </a:p>
          <a:p>
            <a:pPr algn="just"/>
            <a:r>
              <a:rPr lang="en-US" sz="2000" dirty="0">
                <a:latin typeface="Times New Roman" panose="02020603050405020304" pitchFamily="18" charset="0"/>
              </a:rPr>
              <a:t>Therefore, the section proposes a generalized distance measure between SVNMs and the distance-based similarity measures between SVNMs. </a:t>
            </a:r>
          </a:p>
          <a:p>
            <a:pPr algn="just"/>
            <a:endParaRPr lang="en-US" sz="2000" dirty="0">
              <a:latin typeface="Times New Roman" panose="02020603050405020304" pitchFamily="18" charset="0"/>
            </a:endParaRPr>
          </a:p>
          <a:p>
            <a:pPr algn="just"/>
            <a:r>
              <a:rPr lang="en-US" sz="2000" dirty="0">
                <a:latin typeface="Times New Roman" panose="02020603050405020304" pitchFamily="18" charset="0"/>
              </a:rPr>
              <a:t>However, the distance and similarity measures in SVNSs are considered for truth-membership, indeterminacy-membership, and falsity-membership functions only once, while the distance and similarity measures in SVNMs should be considered more than once because their functions are multi-values.</a:t>
            </a:r>
            <a:endParaRPr lang="ro-RO" sz="2000" dirty="0"/>
          </a:p>
        </p:txBody>
      </p:sp>
    </p:spTree>
    <p:extLst>
      <p:ext uri="{BB962C8B-B14F-4D97-AF65-F5344CB8AC3E}">
        <p14:creationId xmlns:p14="http://schemas.microsoft.com/office/powerpoint/2010/main" val="15783349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tăText 1"/>
          <p:cNvSpPr txBox="1"/>
          <p:nvPr/>
        </p:nvSpPr>
        <p:spPr>
          <a:xfrm>
            <a:off x="2040835" y="720833"/>
            <a:ext cx="9681473" cy="400110"/>
          </a:xfrm>
          <a:prstGeom prst="rect">
            <a:avLst/>
          </a:prstGeom>
          <a:noFill/>
        </p:spPr>
        <p:txBody>
          <a:bodyPr wrap="square" rtlCol="0">
            <a:spAutoFit/>
          </a:bodyPr>
          <a:lstStyle/>
          <a:p>
            <a:r>
              <a:rPr lang="en-US" sz="2000" dirty="0">
                <a:solidFill>
                  <a:schemeClr val="accent2">
                    <a:lumMod val="75000"/>
                  </a:schemeClr>
                </a:solidFill>
                <a:latin typeface="Century" panose="02040604050505020304" pitchFamily="18" charset="0"/>
              </a:rPr>
              <a:t>3. Distance and similarity measures of SVNMs – cont</a:t>
            </a:r>
            <a:r>
              <a:rPr lang="en-US" sz="2000" dirty="0">
                <a:solidFill>
                  <a:schemeClr val="accent2">
                    <a:lumMod val="75000"/>
                  </a:schemeClr>
                </a:solidFill>
                <a:latin typeface="Bell MT" panose="02020503060305020303" pitchFamily="18" charset="0"/>
              </a:rPr>
              <a:t>.</a:t>
            </a:r>
          </a:p>
        </p:txBody>
      </p:sp>
      <p:pic>
        <p:nvPicPr>
          <p:cNvPr id="4" name="Imagine 3"/>
          <p:cNvPicPr>
            <a:picLocks noChangeAspect="1"/>
          </p:cNvPicPr>
          <p:nvPr/>
        </p:nvPicPr>
        <p:blipFill>
          <a:blip r:embed="rId2">
            <a:clrChange>
              <a:clrFrom>
                <a:srgbClr val="FFFFFF"/>
              </a:clrFrom>
              <a:clrTo>
                <a:srgbClr val="FFFFFF">
                  <a:alpha val="0"/>
                </a:srgbClr>
              </a:clrTo>
            </a:clrChange>
          </a:blip>
          <a:stretch>
            <a:fillRect/>
          </a:stretch>
        </p:blipFill>
        <p:spPr>
          <a:xfrm>
            <a:off x="4715520" y="1278932"/>
            <a:ext cx="5760000" cy="5343437"/>
          </a:xfrm>
          <a:prstGeom prst="rect">
            <a:avLst/>
          </a:prstGeom>
        </p:spPr>
      </p:pic>
    </p:spTree>
    <p:extLst>
      <p:ext uri="{BB962C8B-B14F-4D97-AF65-F5344CB8AC3E}">
        <p14:creationId xmlns:p14="http://schemas.microsoft.com/office/powerpoint/2010/main" val="33955644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tăText 1"/>
          <p:cNvSpPr txBox="1"/>
          <p:nvPr/>
        </p:nvSpPr>
        <p:spPr>
          <a:xfrm>
            <a:off x="2040835" y="720833"/>
            <a:ext cx="9681473" cy="400110"/>
          </a:xfrm>
          <a:prstGeom prst="rect">
            <a:avLst/>
          </a:prstGeom>
          <a:noFill/>
        </p:spPr>
        <p:txBody>
          <a:bodyPr wrap="square" rtlCol="0">
            <a:spAutoFit/>
          </a:bodyPr>
          <a:lstStyle/>
          <a:p>
            <a:r>
              <a:rPr lang="en-US" sz="2000" dirty="0">
                <a:solidFill>
                  <a:schemeClr val="accent2">
                    <a:lumMod val="75000"/>
                  </a:schemeClr>
                </a:solidFill>
                <a:latin typeface="Century" panose="02040604050505020304" pitchFamily="18" charset="0"/>
              </a:rPr>
              <a:t>3. Distance and similarity measures of SVNMs – cont</a:t>
            </a:r>
            <a:r>
              <a:rPr lang="en-US" sz="2000" dirty="0">
                <a:solidFill>
                  <a:schemeClr val="accent2">
                    <a:lumMod val="75000"/>
                  </a:schemeClr>
                </a:solidFill>
                <a:latin typeface="Bell MT" panose="02020503060305020303" pitchFamily="18" charset="0"/>
              </a:rPr>
              <a:t>.</a:t>
            </a:r>
          </a:p>
        </p:txBody>
      </p:sp>
      <p:pic>
        <p:nvPicPr>
          <p:cNvPr id="3" name="Imagine 2"/>
          <p:cNvPicPr>
            <a:picLocks noChangeAspect="1"/>
          </p:cNvPicPr>
          <p:nvPr/>
        </p:nvPicPr>
        <p:blipFill>
          <a:blip r:embed="rId2">
            <a:clrChange>
              <a:clrFrom>
                <a:srgbClr val="FFFFFF"/>
              </a:clrFrom>
              <a:clrTo>
                <a:srgbClr val="FFFFFF">
                  <a:alpha val="0"/>
                </a:srgbClr>
              </a:clrTo>
            </a:clrChange>
          </a:blip>
          <a:stretch>
            <a:fillRect/>
          </a:stretch>
        </p:blipFill>
        <p:spPr>
          <a:xfrm>
            <a:off x="4512442" y="1414620"/>
            <a:ext cx="5760000" cy="1104544"/>
          </a:xfrm>
          <a:prstGeom prst="rect">
            <a:avLst/>
          </a:prstGeom>
        </p:spPr>
      </p:pic>
      <p:pic>
        <p:nvPicPr>
          <p:cNvPr id="5" name="Imagine 4"/>
          <p:cNvPicPr>
            <a:picLocks noChangeAspect="1"/>
          </p:cNvPicPr>
          <p:nvPr/>
        </p:nvPicPr>
        <p:blipFill>
          <a:blip r:embed="rId3">
            <a:clrChange>
              <a:clrFrom>
                <a:srgbClr val="FFFFFF"/>
              </a:clrFrom>
              <a:clrTo>
                <a:srgbClr val="FFFFFF">
                  <a:alpha val="0"/>
                </a:srgbClr>
              </a:clrTo>
            </a:clrChange>
          </a:blip>
          <a:stretch>
            <a:fillRect/>
          </a:stretch>
        </p:blipFill>
        <p:spPr>
          <a:xfrm>
            <a:off x="4512442" y="2585424"/>
            <a:ext cx="5760000" cy="1942959"/>
          </a:xfrm>
          <a:prstGeom prst="rect">
            <a:avLst/>
          </a:prstGeom>
        </p:spPr>
      </p:pic>
      <p:pic>
        <p:nvPicPr>
          <p:cNvPr id="6" name="Imagine 5"/>
          <p:cNvPicPr>
            <a:picLocks noChangeAspect="1"/>
          </p:cNvPicPr>
          <p:nvPr/>
        </p:nvPicPr>
        <p:blipFill>
          <a:blip r:embed="rId4">
            <a:clrChange>
              <a:clrFrom>
                <a:srgbClr val="FFFFFF"/>
              </a:clrFrom>
              <a:clrTo>
                <a:srgbClr val="FFFFFF">
                  <a:alpha val="0"/>
                </a:srgbClr>
              </a:clrTo>
            </a:clrChange>
          </a:blip>
          <a:stretch>
            <a:fillRect/>
          </a:stretch>
        </p:blipFill>
        <p:spPr>
          <a:xfrm>
            <a:off x="4512442" y="4594643"/>
            <a:ext cx="5724744" cy="865251"/>
          </a:xfrm>
          <a:prstGeom prst="rect">
            <a:avLst/>
          </a:prstGeom>
        </p:spPr>
      </p:pic>
    </p:spTree>
    <p:extLst>
      <p:ext uri="{BB962C8B-B14F-4D97-AF65-F5344CB8AC3E}">
        <p14:creationId xmlns:p14="http://schemas.microsoft.com/office/powerpoint/2010/main" val="28482541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tăText 1"/>
          <p:cNvSpPr txBox="1"/>
          <p:nvPr/>
        </p:nvSpPr>
        <p:spPr>
          <a:xfrm>
            <a:off x="2040835" y="720833"/>
            <a:ext cx="9681473" cy="400110"/>
          </a:xfrm>
          <a:prstGeom prst="rect">
            <a:avLst/>
          </a:prstGeom>
          <a:noFill/>
        </p:spPr>
        <p:txBody>
          <a:bodyPr wrap="square" rtlCol="0">
            <a:spAutoFit/>
          </a:bodyPr>
          <a:lstStyle/>
          <a:p>
            <a:r>
              <a:rPr lang="en-US" sz="2000" dirty="0">
                <a:solidFill>
                  <a:schemeClr val="accent2">
                    <a:lumMod val="75000"/>
                  </a:schemeClr>
                </a:solidFill>
                <a:latin typeface="Century" panose="02040604050505020304" pitchFamily="18" charset="0"/>
              </a:rPr>
              <a:t>3. Distance and similarity measures of SVNMs – cont</a:t>
            </a:r>
            <a:r>
              <a:rPr lang="en-US" sz="2000" dirty="0">
                <a:solidFill>
                  <a:schemeClr val="accent2">
                    <a:lumMod val="75000"/>
                  </a:schemeClr>
                </a:solidFill>
                <a:latin typeface="Bell MT" panose="02020503060305020303" pitchFamily="18" charset="0"/>
              </a:rPr>
              <a:t>.</a:t>
            </a:r>
          </a:p>
        </p:txBody>
      </p:sp>
      <p:pic>
        <p:nvPicPr>
          <p:cNvPr id="3" name="Imagine 2"/>
          <p:cNvPicPr>
            <a:picLocks noChangeAspect="1"/>
          </p:cNvPicPr>
          <p:nvPr/>
        </p:nvPicPr>
        <p:blipFill>
          <a:blip r:embed="rId2">
            <a:clrChange>
              <a:clrFrom>
                <a:srgbClr val="FFFFFF"/>
              </a:clrFrom>
              <a:clrTo>
                <a:srgbClr val="FFFFFF">
                  <a:alpha val="0"/>
                </a:srgbClr>
              </a:clrTo>
            </a:clrChange>
          </a:blip>
          <a:stretch>
            <a:fillRect/>
          </a:stretch>
        </p:blipFill>
        <p:spPr>
          <a:xfrm>
            <a:off x="4904299" y="1383366"/>
            <a:ext cx="5760000" cy="5083050"/>
          </a:xfrm>
          <a:prstGeom prst="rect">
            <a:avLst/>
          </a:prstGeom>
        </p:spPr>
      </p:pic>
    </p:spTree>
    <p:extLst>
      <p:ext uri="{BB962C8B-B14F-4D97-AF65-F5344CB8AC3E}">
        <p14:creationId xmlns:p14="http://schemas.microsoft.com/office/powerpoint/2010/main" val="8438690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tăText 1"/>
          <p:cNvSpPr txBox="1"/>
          <p:nvPr/>
        </p:nvSpPr>
        <p:spPr>
          <a:xfrm>
            <a:off x="2040835" y="720833"/>
            <a:ext cx="9681473" cy="400110"/>
          </a:xfrm>
          <a:prstGeom prst="rect">
            <a:avLst/>
          </a:prstGeom>
          <a:noFill/>
        </p:spPr>
        <p:txBody>
          <a:bodyPr wrap="square" rtlCol="0">
            <a:spAutoFit/>
          </a:bodyPr>
          <a:lstStyle/>
          <a:p>
            <a:r>
              <a:rPr lang="en-US" sz="2000" dirty="0">
                <a:solidFill>
                  <a:schemeClr val="accent2">
                    <a:lumMod val="75000"/>
                  </a:schemeClr>
                </a:solidFill>
                <a:latin typeface="Century" panose="02040604050505020304" pitchFamily="18" charset="0"/>
              </a:rPr>
              <a:t>3. Distance and similarity measures of SVNMs – cont</a:t>
            </a:r>
            <a:r>
              <a:rPr lang="en-US" sz="2000" dirty="0">
                <a:solidFill>
                  <a:schemeClr val="accent2">
                    <a:lumMod val="75000"/>
                  </a:schemeClr>
                </a:solidFill>
                <a:latin typeface="Bell MT" panose="02020503060305020303" pitchFamily="18" charset="0"/>
              </a:rPr>
              <a:t>.</a:t>
            </a:r>
          </a:p>
        </p:txBody>
      </p:sp>
      <p:pic>
        <p:nvPicPr>
          <p:cNvPr id="4" name="Imagine 3"/>
          <p:cNvPicPr>
            <a:picLocks noChangeAspect="1"/>
          </p:cNvPicPr>
          <p:nvPr/>
        </p:nvPicPr>
        <p:blipFill>
          <a:blip r:embed="rId2">
            <a:clrChange>
              <a:clrFrom>
                <a:srgbClr val="FFFFFF"/>
              </a:clrFrom>
              <a:clrTo>
                <a:srgbClr val="FFFFFF">
                  <a:alpha val="0"/>
                </a:srgbClr>
              </a:clrTo>
            </a:clrChange>
          </a:blip>
          <a:stretch>
            <a:fillRect/>
          </a:stretch>
        </p:blipFill>
        <p:spPr>
          <a:xfrm>
            <a:off x="4508303" y="1133072"/>
            <a:ext cx="5760000" cy="4354486"/>
          </a:xfrm>
          <a:prstGeom prst="rect">
            <a:avLst/>
          </a:prstGeom>
        </p:spPr>
      </p:pic>
      <p:pic>
        <p:nvPicPr>
          <p:cNvPr id="5" name="Imagine 4"/>
          <p:cNvPicPr>
            <a:picLocks noChangeAspect="1"/>
          </p:cNvPicPr>
          <p:nvPr/>
        </p:nvPicPr>
        <p:blipFill>
          <a:blip r:embed="rId3">
            <a:clrChange>
              <a:clrFrom>
                <a:srgbClr val="FFFFFF"/>
              </a:clrFrom>
              <a:clrTo>
                <a:srgbClr val="FFFFFF">
                  <a:alpha val="0"/>
                </a:srgbClr>
              </a:clrTo>
            </a:clrChange>
          </a:blip>
          <a:stretch>
            <a:fillRect/>
          </a:stretch>
        </p:blipFill>
        <p:spPr>
          <a:xfrm>
            <a:off x="4488177" y="5589897"/>
            <a:ext cx="5780126" cy="983183"/>
          </a:xfrm>
          <a:prstGeom prst="rect">
            <a:avLst/>
          </a:prstGeom>
        </p:spPr>
      </p:pic>
    </p:spTree>
    <p:extLst>
      <p:ext uri="{BB962C8B-B14F-4D97-AF65-F5344CB8AC3E}">
        <p14:creationId xmlns:p14="http://schemas.microsoft.com/office/powerpoint/2010/main" val="28654614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tăText 1"/>
          <p:cNvSpPr txBox="1"/>
          <p:nvPr/>
        </p:nvSpPr>
        <p:spPr>
          <a:xfrm>
            <a:off x="2040835" y="720833"/>
            <a:ext cx="9681473" cy="400110"/>
          </a:xfrm>
          <a:prstGeom prst="rect">
            <a:avLst/>
          </a:prstGeom>
          <a:noFill/>
        </p:spPr>
        <p:txBody>
          <a:bodyPr wrap="square" rtlCol="0">
            <a:spAutoFit/>
          </a:bodyPr>
          <a:lstStyle/>
          <a:p>
            <a:r>
              <a:rPr lang="en-US" sz="2000" dirty="0">
                <a:solidFill>
                  <a:schemeClr val="accent2">
                    <a:lumMod val="75000"/>
                  </a:schemeClr>
                </a:solidFill>
                <a:latin typeface="Century" panose="02040604050505020304" pitchFamily="18" charset="0"/>
              </a:rPr>
              <a:t>3. Distance and similarity measures of SVNMs – cont</a:t>
            </a:r>
            <a:r>
              <a:rPr lang="en-US" sz="2000" dirty="0">
                <a:solidFill>
                  <a:schemeClr val="accent2">
                    <a:lumMod val="75000"/>
                  </a:schemeClr>
                </a:solidFill>
                <a:latin typeface="Bell MT" panose="02020503060305020303" pitchFamily="18" charset="0"/>
              </a:rPr>
              <a:t>.</a:t>
            </a:r>
          </a:p>
        </p:txBody>
      </p:sp>
      <p:pic>
        <p:nvPicPr>
          <p:cNvPr id="3" name="Imagine 2"/>
          <p:cNvPicPr>
            <a:picLocks noChangeAspect="1"/>
          </p:cNvPicPr>
          <p:nvPr/>
        </p:nvPicPr>
        <p:blipFill>
          <a:blip r:embed="rId2">
            <a:clrChange>
              <a:clrFrom>
                <a:srgbClr val="FFFFFF"/>
              </a:clrFrom>
              <a:clrTo>
                <a:srgbClr val="FFFFFF">
                  <a:alpha val="0"/>
                </a:srgbClr>
              </a:clrTo>
            </a:clrChange>
          </a:blip>
          <a:stretch>
            <a:fillRect/>
          </a:stretch>
        </p:blipFill>
        <p:spPr>
          <a:xfrm>
            <a:off x="4918903" y="2803475"/>
            <a:ext cx="5760000" cy="2345153"/>
          </a:xfrm>
          <a:prstGeom prst="rect">
            <a:avLst/>
          </a:prstGeom>
        </p:spPr>
      </p:pic>
      <p:sp>
        <p:nvSpPr>
          <p:cNvPr id="6" name="Dreptunghi 5"/>
          <p:cNvSpPr/>
          <p:nvPr/>
        </p:nvSpPr>
        <p:spPr>
          <a:xfrm>
            <a:off x="4691269" y="1317182"/>
            <a:ext cx="6215269" cy="1015663"/>
          </a:xfrm>
          <a:prstGeom prst="rect">
            <a:avLst/>
          </a:prstGeom>
        </p:spPr>
        <p:txBody>
          <a:bodyPr wrap="square">
            <a:spAutoFit/>
          </a:bodyPr>
          <a:lstStyle/>
          <a:p>
            <a:pPr algn="just"/>
            <a:r>
              <a:rPr lang="en-US" sz="2000" dirty="0">
                <a:latin typeface="Times New Roman" panose="02020603050405020304" pitchFamily="18" charset="0"/>
              </a:rPr>
              <a:t>Based on the relationship between the distance measure and the similarity measure, we can introduce two distance-based similarity measures between </a:t>
            </a:r>
            <a:r>
              <a:rPr lang="en-US" sz="2000" i="1" dirty="0">
                <a:latin typeface="Times New Roman" panose="02020603050405020304" pitchFamily="18" charset="0"/>
              </a:rPr>
              <a:t>A</a:t>
            </a:r>
            <a:r>
              <a:rPr lang="en-US" sz="2000" dirty="0">
                <a:latin typeface="Times New Roman" panose="02020603050405020304" pitchFamily="18" charset="0"/>
              </a:rPr>
              <a:t> and </a:t>
            </a:r>
            <a:r>
              <a:rPr lang="en-US" sz="2000" i="1" dirty="0">
                <a:latin typeface="Times New Roman" panose="02020603050405020304" pitchFamily="18" charset="0"/>
              </a:rPr>
              <a:t>B</a:t>
            </a:r>
            <a:r>
              <a:rPr lang="en-US" sz="2000" dirty="0">
                <a:latin typeface="Times New Roman" panose="02020603050405020304" pitchFamily="18" charset="0"/>
              </a:rPr>
              <a:t>: </a:t>
            </a:r>
          </a:p>
        </p:txBody>
      </p:sp>
    </p:spTree>
    <p:extLst>
      <p:ext uri="{BB962C8B-B14F-4D97-AF65-F5344CB8AC3E}">
        <p14:creationId xmlns:p14="http://schemas.microsoft.com/office/powerpoint/2010/main" val="36170516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tăText 1"/>
          <p:cNvSpPr txBox="1"/>
          <p:nvPr/>
        </p:nvSpPr>
        <p:spPr>
          <a:xfrm>
            <a:off x="2040835" y="720833"/>
            <a:ext cx="9681473" cy="400110"/>
          </a:xfrm>
          <a:prstGeom prst="rect">
            <a:avLst/>
          </a:prstGeom>
          <a:noFill/>
        </p:spPr>
        <p:txBody>
          <a:bodyPr wrap="square" rtlCol="0">
            <a:spAutoFit/>
          </a:bodyPr>
          <a:lstStyle/>
          <a:p>
            <a:r>
              <a:rPr lang="en-US" sz="2000" dirty="0">
                <a:solidFill>
                  <a:schemeClr val="accent2">
                    <a:lumMod val="75000"/>
                  </a:schemeClr>
                </a:solidFill>
                <a:latin typeface="Century" panose="02040604050505020304" pitchFamily="18" charset="0"/>
              </a:rPr>
              <a:t>3. Distance and similarity measures of SVNMs – cont</a:t>
            </a:r>
            <a:r>
              <a:rPr lang="en-US" sz="2000" dirty="0">
                <a:solidFill>
                  <a:schemeClr val="accent2">
                    <a:lumMod val="75000"/>
                  </a:schemeClr>
                </a:solidFill>
                <a:latin typeface="Bell MT" panose="02020503060305020303" pitchFamily="18" charset="0"/>
              </a:rPr>
              <a:t>.</a:t>
            </a:r>
          </a:p>
        </p:txBody>
      </p:sp>
      <p:sp>
        <p:nvSpPr>
          <p:cNvPr id="6" name="Dreptunghi 5"/>
          <p:cNvSpPr/>
          <p:nvPr/>
        </p:nvSpPr>
        <p:spPr>
          <a:xfrm>
            <a:off x="4691269" y="5412106"/>
            <a:ext cx="6215269" cy="1323439"/>
          </a:xfrm>
          <a:prstGeom prst="rect">
            <a:avLst/>
          </a:prstGeom>
        </p:spPr>
        <p:txBody>
          <a:bodyPr wrap="square">
            <a:spAutoFit/>
          </a:bodyPr>
          <a:lstStyle/>
          <a:p>
            <a:pPr algn="just"/>
            <a:r>
              <a:rPr lang="en-US" sz="2000" dirty="0">
                <a:latin typeface="Times New Roman" panose="02020603050405020304" pitchFamily="18" charset="0"/>
              </a:rPr>
              <a:t>Following </a:t>
            </a:r>
            <a:r>
              <a:rPr lang="en-US" sz="2000" i="1" dirty="0">
                <a:latin typeface="Times New Roman" panose="02020603050405020304" pitchFamily="18" charset="0"/>
              </a:rPr>
              <a:t>Proposition 1 </a:t>
            </a:r>
            <a:r>
              <a:rPr lang="en-US" sz="2000" dirty="0">
                <a:latin typeface="Times New Roman" panose="02020603050405020304" pitchFamily="18" charset="0"/>
              </a:rPr>
              <a:t>for the defined distance measure and the relationship between the distance measure and the similarity measure, it is easy to obtain </a:t>
            </a:r>
            <a:r>
              <a:rPr lang="en-US" sz="2000" i="1" dirty="0">
                <a:latin typeface="Times New Roman" panose="02020603050405020304" pitchFamily="18" charset="0"/>
              </a:rPr>
              <a:t>Proposition 2</a:t>
            </a:r>
            <a:r>
              <a:rPr lang="en-US" sz="2000" dirty="0">
                <a:latin typeface="Times New Roman" panose="02020603050405020304" pitchFamily="18" charset="0"/>
              </a:rPr>
              <a:t> for the distance-based similarity measures. </a:t>
            </a:r>
          </a:p>
        </p:txBody>
      </p:sp>
      <p:pic>
        <p:nvPicPr>
          <p:cNvPr id="4" name="Imagine 3"/>
          <p:cNvPicPr>
            <a:picLocks noChangeAspect="1"/>
          </p:cNvPicPr>
          <p:nvPr/>
        </p:nvPicPr>
        <p:blipFill>
          <a:blip r:embed="rId2">
            <a:clrChange>
              <a:clrFrom>
                <a:srgbClr val="FFFFFF"/>
              </a:clrFrom>
              <a:clrTo>
                <a:srgbClr val="FFFFFF">
                  <a:alpha val="0"/>
                </a:srgbClr>
              </a:clrTo>
            </a:clrChange>
          </a:blip>
          <a:stretch>
            <a:fillRect/>
          </a:stretch>
        </p:blipFill>
        <p:spPr>
          <a:xfrm>
            <a:off x="5098877" y="1126582"/>
            <a:ext cx="5400051" cy="4285524"/>
          </a:xfrm>
          <a:prstGeom prst="rect">
            <a:avLst/>
          </a:prstGeom>
        </p:spPr>
      </p:pic>
    </p:spTree>
    <p:extLst>
      <p:ext uri="{BB962C8B-B14F-4D97-AF65-F5344CB8AC3E}">
        <p14:creationId xmlns:p14="http://schemas.microsoft.com/office/powerpoint/2010/main" val="33677157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tăText 1"/>
          <p:cNvSpPr txBox="1"/>
          <p:nvPr/>
        </p:nvSpPr>
        <p:spPr>
          <a:xfrm>
            <a:off x="2040835" y="720833"/>
            <a:ext cx="9681473" cy="400110"/>
          </a:xfrm>
          <a:prstGeom prst="rect">
            <a:avLst/>
          </a:prstGeom>
          <a:noFill/>
        </p:spPr>
        <p:txBody>
          <a:bodyPr wrap="square" rtlCol="0">
            <a:spAutoFit/>
          </a:bodyPr>
          <a:lstStyle/>
          <a:p>
            <a:r>
              <a:rPr lang="en-US" sz="2000" dirty="0">
                <a:solidFill>
                  <a:schemeClr val="accent2">
                    <a:lumMod val="75000"/>
                  </a:schemeClr>
                </a:solidFill>
                <a:latin typeface="Century" panose="02040604050505020304" pitchFamily="18" charset="0"/>
              </a:rPr>
              <a:t>3. Distance and similarity measures of SVNMs – cont</a:t>
            </a:r>
            <a:r>
              <a:rPr lang="en-US" sz="2000" dirty="0">
                <a:solidFill>
                  <a:schemeClr val="accent2">
                    <a:lumMod val="75000"/>
                  </a:schemeClr>
                </a:solidFill>
                <a:latin typeface="Bell MT" panose="02020503060305020303" pitchFamily="18" charset="0"/>
              </a:rPr>
              <a:t>.</a:t>
            </a:r>
          </a:p>
        </p:txBody>
      </p:sp>
      <p:sp>
        <p:nvSpPr>
          <p:cNvPr id="6" name="Dreptunghi 5"/>
          <p:cNvSpPr/>
          <p:nvPr/>
        </p:nvSpPr>
        <p:spPr>
          <a:xfrm>
            <a:off x="4468658" y="4656732"/>
            <a:ext cx="6215269" cy="1015663"/>
          </a:xfrm>
          <a:prstGeom prst="rect">
            <a:avLst/>
          </a:prstGeom>
        </p:spPr>
        <p:txBody>
          <a:bodyPr wrap="square">
            <a:spAutoFit/>
          </a:bodyPr>
          <a:lstStyle/>
          <a:p>
            <a:pPr algn="just"/>
            <a:r>
              <a:rPr lang="en-US" sz="2000" dirty="0">
                <a:latin typeface="Times New Roman" panose="02020603050405020304" pitchFamily="18" charset="0"/>
              </a:rPr>
              <a:t>By the similar proofs of </a:t>
            </a:r>
            <a:r>
              <a:rPr lang="en-US" sz="2000" i="1" dirty="0">
                <a:latin typeface="Times New Roman" panose="02020603050405020304" pitchFamily="18" charset="0"/>
              </a:rPr>
              <a:t>Proposition 1</a:t>
            </a:r>
            <a:r>
              <a:rPr lang="en-US" sz="2000" dirty="0">
                <a:latin typeface="Times New Roman" panose="02020603050405020304" pitchFamily="18" charset="0"/>
              </a:rPr>
              <a:t> and the relationship between the distance and the similarity measure, </a:t>
            </a:r>
            <a:r>
              <a:rPr lang="en-US" sz="2000" i="1" dirty="0">
                <a:latin typeface="Times New Roman" panose="02020603050405020304" pitchFamily="18" charset="0"/>
              </a:rPr>
              <a:t>Proofs</a:t>
            </a:r>
            <a:r>
              <a:rPr lang="en-US" sz="2000" dirty="0">
                <a:latin typeface="Times New Roman" panose="02020603050405020304" pitchFamily="18" charset="0"/>
              </a:rPr>
              <a:t> are straightforward. </a:t>
            </a:r>
          </a:p>
        </p:txBody>
      </p:sp>
      <p:pic>
        <p:nvPicPr>
          <p:cNvPr id="4" name="Imagine 3"/>
          <p:cNvPicPr>
            <a:picLocks noChangeAspect="1"/>
          </p:cNvPicPr>
          <p:nvPr/>
        </p:nvPicPr>
        <p:blipFill>
          <a:blip r:embed="rId2">
            <a:clrChange>
              <a:clrFrom>
                <a:srgbClr val="FFFFFF"/>
              </a:clrFrom>
              <a:clrTo>
                <a:srgbClr val="FFFFFF">
                  <a:alpha val="0"/>
                </a:srgbClr>
              </a:clrTo>
            </a:clrChange>
          </a:blip>
          <a:stretch>
            <a:fillRect/>
          </a:stretch>
        </p:blipFill>
        <p:spPr>
          <a:xfrm>
            <a:off x="4590791" y="1426600"/>
            <a:ext cx="5971001" cy="2924475"/>
          </a:xfrm>
          <a:prstGeom prst="rect">
            <a:avLst/>
          </a:prstGeom>
        </p:spPr>
      </p:pic>
    </p:spTree>
    <p:extLst>
      <p:ext uri="{BB962C8B-B14F-4D97-AF65-F5344CB8AC3E}">
        <p14:creationId xmlns:p14="http://schemas.microsoft.com/office/powerpoint/2010/main" val="13747097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tăText 1"/>
          <p:cNvSpPr txBox="1"/>
          <p:nvPr/>
        </p:nvSpPr>
        <p:spPr>
          <a:xfrm>
            <a:off x="2040835" y="720833"/>
            <a:ext cx="9681473" cy="400110"/>
          </a:xfrm>
          <a:prstGeom prst="rect">
            <a:avLst/>
          </a:prstGeom>
          <a:noFill/>
        </p:spPr>
        <p:txBody>
          <a:bodyPr wrap="square" rtlCol="0">
            <a:spAutoFit/>
          </a:bodyPr>
          <a:lstStyle/>
          <a:p>
            <a:r>
              <a:rPr lang="en-US" sz="2000" dirty="0">
                <a:solidFill>
                  <a:schemeClr val="accent2">
                    <a:lumMod val="75000"/>
                  </a:schemeClr>
                </a:solidFill>
                <a:latin typeface="Century" panose="02040604050505020304" pitchFamily="18" charset="0"/>
              </a:rPr>
              <a:t>3. Distance and similarity measures of SVNMs – cont</a:t>
            </a:r>
            <a:r>
              <a:rPr lang="en-US" sz="2000" dirty="0">
                <a:solidFill>
                  <a:schemeClr val="accent2">
                    <a:lumMod val="75000"/>
                  </a:schemeClr>
                </a:solidFill>
                <a:latin typeface="Bell MT" panose="02020503060305020303" pitchFamily="18" charset="0"/>
              </a:rPr>
              <a:t>.</a:t>
            </a:r>
          </a:p>
        </p:txBody>
      </p:sp>
      <p:sp>
        <p:nvSpPr>
          <p:cNvPr id="6" name="Dreptunghi 5"/>
          <p:cNvSpPr/>
          <p:nvPr/>
        </p:nvSpPr>
        <p:spPr>
          <a:xfrm>
            <a:off x="4178455" y="3559386"/>
            <a:ext cx="6215269" cy="707886"/>
          </a:xfrm>
          <a:prstGeom prst="rect">
            <a:avLst/>
          </a:prstGeom>
        </p:spPr>
        <p:txBody>
          <a:bodyPr wrap="square">
            <a:spAutoFit/>
          </a:bodyPr>
          <a:lstStyle/>
          <a:p>
            <a:pPr algn="just"/>
            <a:r>
              <a:rPr lang="en-US" sz="2000" dirty="0">
                <a:latin typeface="Times New Roman" panose="02020603050405020304" pitchFamily="18" charset="0"/>
              </a:rPr>
              <a:t>The calculation process of the similarity measures between A and B is shown as follows: </a:t>
            </a:r>
          </a:p>
        </p:txBody>
      </p:sp>
      <p:pic>
        <p:nvPicPr>
          <p:cNvPr id="3" name="Imagine 2"/>
          <p:cNvPicPr>
            <a:picLocks noChangeAspect="1"/>
          </p:cNvPicPr>
          <p:nvPr/>
        </p:nvPicPr>
        <p:blipFill>
          <a:blip r:embed="rId2">
            <a:clrChange>
              <a:clrFrom>
                <a:srgbClr val="FFFFFF"/>
              </a:clrFrom>
              <a:clrTo>
                <a:srgbClr val="FFFFFF">
                  <a:alpha val="0"/>
                </a:srgbClr>
              </a:clrTo>
            </a:clrChange>
          </a:blip>
          <a:stretch>
            <a:fillRect/>
          </a:stretch>
        </p:blipFill>
        <p:spPr>
          <a:xfrm>
            <a:off x="4406090" y="1301226"/>
            <a:ext cx="5760000" cy="2091129"/>
          </a:xfrm>
          <a:prstGeom prst="rect">
            <a:avLst/>
          </a:prstGeom>
        </p:spPr>
      </p:pic>
      <p:pic>
        <p:nvPicPr>
          <p:cNvPr id="5" name="Imagine 4"/>
          <p:cNvPicPr>
            <a:picLocks noChangeAspect="1"/>
          </p:cNvPicPr>
          <p:nvPr/>
        </p:nvPicPr>
        <p:blipFill>
          <a:blip r:embed="rId3">
            <a:clrChange>
              <a:clrFrom>
                <a:srgbClr val="FFFFFF"/>
              </a:clrFrom>
              <a:clrTo>
                <a:srgbClr val="FFFFFF">
                  <a:alpha val="0"/>
                </a:srgbClr>
              </a:clrTo>
            </a:clrChange>
          </a:blip>
          <a:stretch>
            <a:fillRect/>
          </a:stretch>
        </p:blipFill>
        <p:spPr>
          <a:xfrm>
            <a:off x="4406089" y="4368040"/>
            <a:ext cx="5760000" cy="1930273"/>
          </a:xfrm>
          <a:prstGeom prst="rect">
            <a:avLst/>
          </a:prstGeom>
        </p:spPr>
      </p:pic>
    </p:spTree>
    <p:extLst>
      <p:ext uri="{BB962C8B-B14F-4D97-AF65-F5344CB8AC3E}">
        <p14:creationId xmlns:p14="http://schemas.microsoft.com/office/powerpoint/2010/main" val="19366735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tăText 1"/>
          <p:cNvSpPr txBox="1"/>
          <p:nvPr/>
        </p:nvSpPr>
        <p:spPr>
          <a:xfrm>
            <a:off x="2040835" y="720833"/>
            <a:ext cx="9681473" cy="400110"/>
          </a:xfrm>
          <a:prstGeom prst="rect">
            <a:avLst/>
          </a:prstGeom>
          <a:noFill/>
        </p:spPr>
        <p:txBody>
          <a:bodyPr wrap="square" rtlCol="0">
            <a:spAutoFit/>
          </a:bodyPr>
          <a:lstStyle/>
          <a:p>
            <a:r>
              <a:rPr lang="en-US" sz="2000" dirty="0">
                <a:solidFill>
                  <a:schemeClr val="accent2">
                    <a:lumMod val="75000"/>
                  </a:schemeClr>
                </a:solidFill>
                <a:latin typeface="Century" panose="02040604050505020304" pitchFamily="18" charset="0"/>
              </a:rPr>
              <a:t>3. Distance and similarity measures of SVNMs – cont</a:t>
            </a:r>
            <a:r>
              <a:rPr lang="en-US" sz="2000" dirty="0">
                <a:solidFill>
                  <a:schemeClr val="accent2">
                    <a:lumMod val="75000"/>
                  </a:schemeClr>
                </a:solidFill>
                <a:latin typeface="Bell MT" panose="02020503060305020303" pitchFamily="18" charset="0"/>
              </a:rPr>
              <a:t>.</a:t>
            </a:r>
          </a:p>
        </p:txBody>
      </p:sp>
      <p:sp>
        <p:nvSpPr>
          <p:cNvPr id="6" name="Dreptunghi 5"/>
          <p:cNvSpPr/>
          <p:nvPr/>
        </p:nvSpPr>
        <p:spPr>
          <a:xfrm>
            <a:off x="4304351" y="5111135"/>
            <a:ext cx="6215269" cy="707886"/>
          </a:xfrm>
          <a:prstGeom prst="rect">
            <a:avLst/>
          </a:prstGeom>
        </p:spPr>
        <p:txBody>
          <a:bodyPr wrap="square">
            <a:spAutoFit/>
          </a:bodyPr>
          <a:lstStyle/>
          <a:p>
            <a:pPr algn="just"/>
            <a:r>
              <a:rPr lang="en-US" sz="2000" dirty="0">
                <a:latin typeface="Times New Roman" panose="02020603050405020304" pitchFamily="18" charset="0"/>
              </a:rPr>
              <a:t>Then, by applying </a:t>
            </a:r>
            <a:r>
              <a:rPr lang="en-US" sz="2000" i="1" dirty="0" err="1">
                <a:latin typeface="Times New Roman" panose="02020603050405020304" pitchFamily="18" charset="0"/>
              </a:rPr>
              <a:t>Eqs</a:t>
            </a:r>
            <a:r>
              <a:rPr lang="en-US" sz="2000" dirty="0">
                <a:latin typeface="Times New Roman" panose="02020603050405020304" pitchFamily="18" charset="0"/>
              </a:rPr>
              <a:t>. (2) and (3) we have the following result: </a:t>
            </a:r>
          </a:p>
        </p:txBody>
      </p:sp>
      <p:pic>
        <p:nvPicPr>
          <p:cNvPr id="4" name="Imagine 3"/>
          <p:cNvPicPr>
            <a:picLocks noChangeAspect="1"/>
          </p:cNvPicPr>
          <p:nvPr/>
        </p:nvPicPr>
        <p:blipFill>
          <a:blip r:embed="rId2">
            <a:clrChange>
              <a:clrFrom>
                <a:srgbClr val="FFFFFF"/>
              </a:clrFrom>
              <a:clrTo>
                <a:srgbClr val="FFFFFF">
                  <a:alpha val="0"/>
                </a:srgbClr>
              </a:clrTo>
            </a:clrChange>
          </a:blip>
          <a:stretch>
            <a:fillRect/>
          </a:stretch>
        </p:blipFill>
        <p:spPr>
          <a:xfrm>
            <a:off x="4430289" y="2120462"/>
            <a:ext cx="5760000" cy="659066"/>
          </a:xfrm>
          <a:prstGeom prst="rect">
            <a:avLst/>
          </a:prstGeom>
        </p:spPr>
      </p:pic>
      <p:pic>
        <p:nvPicPr>
          <p:cNvPr id="7" name="Imagine 6"/>
          <p:cNvPicPr>
            <a:picLocks noChangeAspect="1"/>
          </p:cNvPicPr>
          <p:nvPr/>
        </p:nvPicPr>
        <p:blipFill>
          <a:blip r:embed="rId3">
            <a:clrChange>
              <a:clrFrom>
                <a:srgbClr val="FFFFFF"/>
              </a:clrFrom>
              <a:clrTo>
                <a:srgbClr val="FFFFFF">
                  <a:alpha val="0"/>
                </a:srgbClr>
              </a:clrTo>
            </a:clrChange>
          </a:blip>
          <a:stretch>
            <a:fillRect/>
          </a:stretch>
        </p:blipFill>
        <p:spPr>
          <a:xfrm>
            <a:off x="4430288" y="3020309"/>
            <a:ext cx="5760000" cy="1825937"/>
          </a:xfrm>
          <a:prstGeom prst="rect">
            <a:avLst/>
          </a:prstGeom>
        </p:spPr>
      </p:pic>
      <p:sp>
        <p:nvSpPr>
          <p:cNvPr id="8" name="Dreptunghi 7"/>
          <p:cNvSpPr/>
          <p:nvPr/>
        </p:nvSpPr>
        <p:spPr>
          <a:xfrm>
            <a:off x="4304351" y="1472168"/>
            <a:ext cx="6215269" cy="707886"/>
          </a:xfrm>
          <a:prstGeom prst="rect">
            <a:avLst/>
          </a:prstGeom>
        </p:spPr>
        <p:txBody>
          <a:bodyPr wrap="square">
            <a:spAutoFit/>
          </a:bodyPr>
          <a:lstStyle/>
          <a:p>
            <a:pPr algn="just"/>
            <a:r>
              <a:rPr lang="en-US" sz="2000" dirty="0">
                <a:latin typeface="Times New Roman" panose="02020603050405020304" pitchFamily="18" charset="0"/>
              </a:rPr>
              <a:t>Then, by applying </a:t>
            </a:r>
            <a:r>
              <a:rPr lang="en-US" sz="2000" i="1" dirty="0" err="1">
                <a:latin typeface="Times New Roman" panose="02020603050405020304" pitchFamily="18" charset="0"/>
              </a:rPr>
              <a:t>Eqs</a:t>
            </a:r>
            <a:r>
              <a:rPr lang="en-US" sz="2000" dirty="0">
                <a:latin typeface="Times New Roman" panose="02020603050405020304" pitchFamily="18" charset="0"/>
              </a:rPr>
              <a:t>. (2) and (3) we have the following result: </a:t>
            </a:r>
          </a:p>
        </p:txBody>
      </p:sp>
      <p:pic>
        <p:nvPicPr>
          <p:cNvPr id="9" name="Imagine 8"/>
          <p:cNvPicPr>
            <a:picLocks noChangeAspect="1"/>
          </p:cNvPicPr>
          <p:nvPr/>
        </p:nvPicPr>
        <p:blipFill>
          <a:blip r:embed="rId4">
            <a:clrChange>
              <a:clrFrom>
                <a:srgbClr val="FFFFFF"/>
              </a:clrFrom>
              <a:clrTo>
                <a:srgbClr val="FFFFFF">
                  <a:alpha val="0"/>
                </a:srgbClr>
              </a:clrTo>
            </a:clrChange>
          </a:blip>
          <a:stretch>
            <a:fillRect/>
          </a:stretch>
        </p:blipFill>
        <p:spPr>
          <a:xfrm>
            <a:off x="4531985" y="5898382"/>
            <a:ext cx="5760000" cy="574792"/>
          </a:xfrm>
          <a:prstGeom prst="rect">
            <a:avLst/>
          </a:prstGeom>
        </p:spPr>
      </p:pic>
    </p:spTree>
    <p:extLst>
      <p:ext uri="{BB962C8B-B14F-4D97-AF65-F5344CB8AC3E}">
        <p14:creationId xmlns:p14="http://schemas.microsoft.com/office/powerpoint/2010/main" val="19377859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tăText 1"/>
          <p:cNvSpPr txBox="1"/>
          <p:nvPr/>
        </p:nvSpPr>
        <p:spPr>
          <a:xfrm>
            <a:off x="2040835" y="720833"/>
            <a:ext cx="9681473" cy="461665"/>
          </a:xfrm>
          <a:prstGeom prst="rect">
            <a:avLst/>
          </a:prstGeom>
          <a:noFill/>
        </p:spPr>
        <p:txBody>
          <a:bodyPr wrap="square" rtlCol="0">
            <a:spAutoFit/>
          </a:bodyPr>
          <a:lstStyle/>
          <a:p>
            <a:r>
              <a:rPr lang="en-US" sz="2400" b="1" dirty="0">
                <a:solidFill>
                  <a:schemeClr val="accent2">
                    <a:lumMod val="75000"/>
                  </a:schemeClr>
                </a:solidFill>
                <a:latin typeface="Century" panose="02040604050505020304" pitchFamily="18" charset="0"/>
              </a:rPr>
              <a:t>4. Medical diagnosis using the similarity measure</a:t>
            </a:r>
            <a:r>
              <a:rPr lang="en-US" sz="2400" b="1" dirty="0">
                <a:solidFill>
                  <a:schemeClr val="accent2">
                    <a:lumMod val="75000"/>
                  </a:schemeClr>
                </a:solidFill>
                <a:latin typeface="Bell MT" panose="02020503060305020303" pitchFamily="18" charset="0"/>
              </a:rPr>
              <a:t>.</a:t>
            </a:r>
          </a:p>
        </p:txBody>
      </p:sp>
      <p:sp>
        <p:nvSpPr>
          <p:cNvPr id="3" name="Dreptunghi 2"/>
          <p:cNvSpPr/>
          <p:nvPr/>
        </p:nvSpPr>
        <p:spPr>
          <a:xfrm>
            <a:off x="4691269" y="1317182"/>
            <a:ext cx="6215269" cy="5139869"/>
          </a:xfrm>
          <a:prstGeom prst="rect">
            <a:avLst/>
          </a:prstGeom>
        </p:spPr>
        <p:txBody>
          <a:bodyPr wrap="square">
            <a:spAutoFit/>
          </a:bodyPr>
          <a:lstStyle/>
          <a:p>
            <a:pPr algn="just"/>
            <a:r>
              <a:rPr lang="en-US" sz="2000" dirty="0">
                <a:latin typeface="Times New Roman" panose="02020603050405020304" pitchFamily="18" charset="0"/>
              </a:rPr>
              <a:t>Due to more and more complexity of real medical diagnosis, a lot of information available to physicians from modern medical technologies is often incomplete, indeterminate and inconsistent information. </a:t>
            </a:r>
          </a:p>
          <a:p>
            <a:pPr algn="just"/>
            <a:endParaRPr lang="en-US" sz="2000" dirty="0">
              <a:latin typeface="Times New Roman" panose="02020603050405020304" pitchFamily="18" charset="0"/>
            </a:endParaRPr>
          </a:p>
          <a:p>
            <a:pPr algn="just"/>
            <a:r>
              <a:rPr lang="en-US" sz="2000" dirty="0">
                <a:latin typeface="Times New Roman" panose="02020603050405020304" pitchFamily="18" charset="0"/>
              </a:rPr>
              <a:t>Then, the SVNS proposed by Wang et al. [4] can be better to express this kind of information, but fuzzy sets and intuitionistic fuzzy sets cannot handle indeterminate and inconsistent information. </a:t>
            </a:r>
          </a:p>
          <a:p>
            <a:pPr algn="just"/>
            <a:endParaRPr lang="en-US" sz="2000" dirty="0">
              <a:latin typeface="Times New Roman" panose="02020603050405020304" pitchFamily="18" charset="0"/>
            </a:endParaRPr>
          </a:p>
          <a:p>
            <a:pPr marL="1080000" algn="just"/>
            <a:r>
              <a:rPr lang="de-DE" sz="1600" dirty="0">
                <a:latin typeface="Times New Roman" panose="02020603050405020304" pitchFamily="18" charset="0"/>
                <a:cs typeface="Times New Roman" panose="02020603050405020304" pitchFamily="18" charset="0"/>
              </a:rPr>
              <a:t>[4] H. Wang, F. Y. Smarandache, Q. Zhang, and R. Sunderraman. </a:t>
            </a:r>
            <a:r>
              <a:rPr lang="en-US" sz="1600" dirty="0">
                <a:latin typeface="Times New Roman" panose="02020603050405020304" pitchFamily="18" charset="0"/>
                <a:cs typeface="Times New Roman" panose="02020603050405020304" pitchFamily="18" charset="0"/>
              </a:rPr>
              <a:t>Single valued </a:t>
            </a:r>
            <a:r>
              <a:rPr lang="en-US" sz="1600" dirty="0" err="1">
                <a:latin typeface="Times New Roman" panose="02020603050405020304" pitchFamily="18" charset="0"/>
                <a:cs typeface="Times New Roman" panose="02020603050405020304" pitchFamily="18" charset="0"/>
              </a:rPr>
              <a:t>neutrosophic</a:t>
            </a:r>
            <a:r>
              <a:rPr lang="en-US" sz="1600" dirty="0">
                <a:latin typeface="Times New Roman" panose="02020603050405020304" pitchFamily="18" charset="0"/>
                <a:cs typeface="Times New Roman" panose="02020603050405020304" pitchFamily="18" charset="0"/>
              </a:rPr>
              <a:t> sets. </a:t>
            </a:r>
            <a:r>
              <a:rPr lang="en-US" sz="1600" dirty="0" err="1">
                <a:latin typeface="Times New Roman" panose="02020603050405020304" pitchFamily="18" charset="0"/>
                <a:cs typeface="Times New Roman" panose="02020603050405020304" pitchFamily="18" charset="0"/>
              </a:rPr>
              <a:t>Multispace</a:t>
            </a:r>
            <a:r>
              <a:rPr lang="en-US" sz="1600" dirty="0">
                <a:latin typeface="Times New Roman" panose="02020603050405020304" pitchFamily="18" charset="0"/>
                <a:cs typeface="Times New Roman" panose="02020603050405020304" pitchFamily="18" charset="0"/>
              </a:rPr>
              <a:t> and </a:t>
            </a:r>
            <a:r>
              <a:rPr lang="ro-RO" sz="1600" dirty="0" err="1">
                <a:latin typeface="Times New Roman" panose="02020603050405020304" pitchFamily="18" charset="0"/>
                <a:cs typeface="Times New Roman" panose="02020603050405020304" pitchFamily="18" charset="0"/>
              </a:rPr>
              <a:t>Multistructure</a:t>
            </a:r>
            <a:r>
              <a:rPr lang="ro-RO" sz="1600" dirty="0">
                <a:latin typeface="Times New Roman" panose="02020603050405020304" pitchFamily="18" charset="0"/>
                <a:cs typeface="Times New Roman" panose="02020603050405020304" pitchFamily="18" charset="0"/>
              </a:rPr>
              <a:t>, 4 (2010), 410-413.</a:t>
            </a:r>
          </a:p>
          <a:p>
            <a:pPr algn="just"/>
            <a:endParaRPr lang="en-US" sz="2000" dirty="0">
              <a:latin typeface="Times New Roman" panose="02020603050405020304" pitchFamily="18" charset="0"/>
            </a:endParaRPr>
          </a:p>
          <a:p>
            <a:pPr algn="just"/>
            <a:r>
              <a:rPr lang="en-US" sz="2000" dirty="0">
                <a:latin typeface="Times New Roman" panose="02020603050405020304" pitchFamily="18" charset="0"/>
              </a:rPr>
              <a:t>However, by only taking one time inspection, we wonder whether we can obtain a conclusion from a particular person with a particular decease or not.</a:t>
            </a:r>
          </a:p>
        </p:txBody>
      </p:sp>
    </p:spTree>
    <p:extLst>
      <p:ext uri="{BB962C8B-B14F-4D97-AF65-F5344CB8AC3E}">
        <p14:creationId xmlns:p14="http://schemas.microsoft.com/office/powerpoint/2010/main" val="24151218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tăText 1"/>
          <p:cNvSpPr txBox="1"/>
          <p:nvPr/>
        </p:nvSpPr>
        <p:spPr>
          <a:xfrm>
            <a:off x="2040835" y="720833"/>
            <a:ext cx="9681473" cy="400110"/>
          </a:xfrm>
          <a:prstGeom prst="rect">
            <a:avLst/>
          </a:prstGeom>
          <a:noFill/>
        </p:spPr>
        <p:txBody>
          <a:bodyPr wrap="square" rtlCol="0">
            <a:spAutoFit/>
          </a:bodyPr>
          <a:lstStyle/>
          <a:p>
            <a:r>
              <a:rPr lang="en-US" sz="2000" dirty="0">
                <a:solidFill>
                  <a:schemeClr val="accent2">
                    <a:lumMod val="75000"/>
                  </a:schemeClr>
                </a:solidFill>
                <a:latin typeface="Century" panose="02040604050505020304" pitchFamily="18" charset="0"/>
              </a:rPr>
              <a:t>4. Medical diagnosis using the similarity measure – cont</a:t>
            </a:r>
            <a:r>
              <a:rPr lang="en-US" sz="2000" dirty="0">
                <a:solidFill>
                  <a:schemeClr val="accent2">
                    <a:lumMod val="75000"/>
                  </a:schemeClr>
                </a:solidFill>
                <a:latin typeface="Bell MT" panose="02020503060305020303" pitchFamily="18" charset="0"/>
              </a:rPr>
              <a:t>.</a:t>
            </a:r>
          </a:p>
        </p:txBody>
      </p:sp>
      <p:sp>
        <p:nvSpPr>
          <p:cNvPr id="3" name="Dreptunghi 2"/>
          <p:cNvSpPr/>
          <p:nvPr/>
        </p:nvSpPr>
        <p:spPr>
          <a:xfrm>
            <a:off x="4691269" y="1317182"/>
            <a:ext cx="6215269" cy="5386090"/>
          </a:xfrm>
          <a:prstGeom prst="rect">
            <a:avLst/>
          </a:prstGeom>
        </p:spPr>
        <p:txBody>
          <a:bodyPr wrap="square">
            <a:spAutoFit/>
          </a:bodyPr>
          <a:lstStyle/>
          <a:p>
            <a:pPr algn="just"/>
            <a:r>
              <a:rPr lang="en-US" sz="2000" dirty="0">
                <a:latin typeface="Times New Roman" panose="02020603050405020304" pitchFamily="18" charset="0"/>
              </a:rPr>
              <a:t>Sometimes he/she may also show the symptoms of different diseases. </a:t>
            </a:r>
          </a:p>
          <a:p>
            <a:pPr algn="just"/>
            <a:endParaRPr lang="en-US" sz="2000" dirty="0">
              <a:latin typeface="Times New Roman" panose="02020603050405020304" pitchFamily="18" charset="0"/>
            </a:endParaRPr>
          </a:p>
          <a:p>
            <a:pPr algn="just"/>
            <a:r>
              <a:rPr lang="en-US" sz="2000" dirty="0">
                <a:latin typeface="Times New Roman" panose="02020603050405020304" pitchFamily="18" charset="0"/>
              </a:rPr>
              <a:t>Then, how can we give a proper conclusion? </a:t>
            </a:r>
          </a:p>
          <a:p>
            <a:pPr algn="just"/>
            <a:endParaRPr lang="en-US" sz="2000" dirty="0">
              <a:latin typeface="Times New Roman" panose="02020603050405020304" pitchFamily="18" charset="0"/>
            </a:endParaRPr>
          </a:p>
          <a:p>
            <a:pPr algn="just"/>
            <a:r>
              <a:rPr lang="en-US" sz="2000" dirty="0">
                <a:latin typeface="Times New Roman" panose="02020603050405020304" pitchFamily="18" charset="0"/>
              </a:rPr>
              <a:t>One solution is to examine the patient at different time intervals (e.g. two or three times a day).</a:t>
            </a:r>
          </a:p>
          <a:p>
            <a:pPr algn="just"/>
            <a:endParaRPr lang="en-US" sz="2000" dirty="0">
              <a:latin typeface="Times New Roman" panose="02020603050405020304" pitchFamily="18" charset="0"/>
            </a:endParaRPr>
          </a:p>
          <a:p>
            <a:pPr algn="just"/>
            <a:r>
              <a:rPr lang="en-US" sz="2000" dirty="0">
                <a:latin typeface="Times New Roman" panose="02020603050405020304" pitchFamily="18" charset="0"/>
              </a:rPr>
              <a:t>Thus, authors present SVNMs as a better tool for reasoning</a:t>
            </a:r>
          </a:p>
          <a:p>
            <a:pPr algn="just"/>
            <a:r>
              <a:rPr lang="en-US" sz="2000" dirty="0">
                <a:latin typeface="Times New Roman" panose="02020603050405020304" pitchFamily="18" charset="0"/>
              </a:rPr>
              <a:t>such a situation. </a:t>
            </a:r>
          </a:p>
          <a:p>
            <a:pPr algn="just"/>
            <a:endParaRPr lang="en-US" sz="2000" dirty="0">
              <a:latin typeface="Times New Roman" panose="02020603050405020304" pitchFamily="18" charset="0"/>
            </a:endParaRPr>
          </a:p>
          <a:p>
            <a:pPr algn="just"/>
            <a:r>
              <a:rPr lang="en-US" sz="2000" dirty="0">
                <a:latin typeface="Times New Roman" panose="02020603050405020304" pitchFamily="18" charset="0"/>
              </a:rPr>
              <a:t>The details of a typical example (adapted from [9]) are given below. </a:t>
            </a:r>
          </a:p>
          <a:p>
            <a:pPr algn="just"/>
            <a:endParaRPr lang="en-US" sz="2000" dirty="0">
              <a:latin typeface="Times New Roman" panose="02020603050405020304" pitchFamily="18" charset="0"/>
            </a:endParaRPr>
          </a:p>
          <a:p>
            <a:pPr marL="1080000" algn="just"/>
            <a:r>
              <a:rPr lang="en-US" sz="1600" dirty="0">
                <a:latin typeface="Times New Roman" panose="02020603050405020304" pitchFamily="18" charset="0"/>
                <a:cs typeface="Times New Roman" panose="02020603050405020304" pitchFamily="18" charset="0"/>
              </a:rPr>
              <a:t>[9] T. K. Shinoj and J. J. Sunil. Intuitionistic fuzzy multi sets and its application in medical diagnosis. World Academy of Science, Engineering and Technology, 6(1) (2012), 1418-1421.</a:t>
            </a:r>
          </a:p>
        </p:txBody>
      </p:sp>
    </p:spTree>
    <p:extLst>
      <p:ext uri="{BB962C8B-B14F-4D97-AF65-F5344CB8AC3E}">
        <p14:creationId xmlns:p14="http://schemas.microsoft.com/office/powerpoint/2010/main" val="17356117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tăText 1"/>
          <p:cNvSpPr txBox="1"/>
          <p:nvPr/>
        </p:nvSpPr>
        <p:spPr>
          <a:xfrm>
            <a:off x="2040835" y="720833"/>
            <a:ext cx="9681473" cy="400110"/>
          </a:xfrm>
          <a:prstGeom prst="rect">
            <a:avLst/>
          </a:prstGeom>
          <a:noFill/>
        </p:spPr>
        <p:txBody>
          <a:bodyPr wrap="square" rtlCol="0">
            <a:spAutoFit/>
          </a:bodyPr>
          <a:lstStyle/>
          <a:p>
            <a:r>
              <a:rPr lang="en-US" sz="2000" dirty="0">
                <a:solidFill>
                  <a:schemeClr val="accent2">
                    <a:lumMod val="75000"/>
                  </a:schemeClr>
                </a:solidFill>
                <a:latin typeface="Century" panose="02040604050505020304" pitchFamily="18" charset="0"/>
              </a:rPr>
              <a:t>4. Medical diagnosis using the similarity measure – cont</a:t>
            </a:r>
            <a:r>
              <a:rPr lang="en-US" sz="2000" dirty="0">
                <a:solidFill>
                  <a:schemeClr val="accent2">
                    <a:lumMod val="75000"/>
                  </a:schemeClr>
                </a:solidFill>
                <a:latin typeface="Bell MT" panose="02020503060305020303" pitchFamily="18" charset="0"/>
              </a:rPr>
              <a:t>.</a:t>
            </a:r>
          </a:p>
        </p:txBody>
      </p:sp>
      <p:sp>
        <p:nvSpPr>
          <p:cNvPr id="3" name="Dreptunghi 2"/>
          <p:cNvSpPr/>
          <p:nvPr/>
        </p:nvSpPr>
        <p:spPr>
          <a:xfrm>
            <a:off x="4691269" y="1317182"/>
            <a:ext cx="6215269" cy="4708981"/>
          </a:xfrm>
          <a:prstGeom prst="rect">
            <a:avLst/>
          </a:prstGeom>
        </p:spPr>
        <p:txBody>
          <a:bodyPr wrap="square">
            <a:spAutoFit/>
          </a:bodyPr>
          <a:lstStyle/>
          <a:p>
            <a:pPr algn="just"/>
            <a:r>
              <a:rPr lang="en-US" sz="2000" dirty="0">
                <a:latin typeface="Times New Roman" panose="02020603050405020304" pitchFamily="18" charset="0"/>
              </a:rPr>
              <a:t>Let </a:t>
            </a:r>
            <a:r>
              <a:rPr lang="en-US" sz="2000" i="1" dirty="0">
                <a:latin typeface="Times New Roman" panose="02020603050405020304" pitchFamily="18" charset="0"/>
              </a:rPr>
              <a:t>P = {P</a:t>
            </a:r>
            <a:r>
              <a:rPr lang="en-US" sz="2000" i="1" baseline="-25000" dirty="0">
                <a:latin typeface="Times New Roman" panose="02020603050405020304" pitchFamily="18" charset="0"/>
              </a:rPr>
              <a:t>1</a:t>
            </a:r>
            <a:r>
              <a:rPr lang="en-US" sz="2000" i="1" dirty="0">
                <a:latin typeface="Times New Roman" panose="02020603050405020304" pitchFamily="18" charset="0"/>
              </a:rPr>
              <a:t>, P</a:t>
            </a:r>
            <a:r>
              <a:rPr lang="en-US" sz="2000" i="1" baseline="-25000" dirty="0">
                <a:latin typeface="Times New Roman" panose="02020603050405020304" pitchFamily="18" charset="0"/>
              </a:rPr>
              <a:t>2</a:t>
            </a:r>
            <a:r>
              <a:rPr lang="en-US" sz="2000" i="1" dirty="0">
                <a:latin typeface="Times New Roman" panose="02020603050405020304" pitchFamily="18" charset="0"/>
              </a:rPr>
              <a:t>, P</a:t>
            </a:r>
            <a:r>
              <a:rPr lang="en-US" sz="2000" i="1" baseline="-25000" dirty="0">
                <a:latin typeface="Times New Roman" panose="02020603050405020304" pitchFamily="18" charset="0"/>
              </a:rPr>
              <a:t>3</a:t>
            </a:r>
            <a:r>
              <a:rPr lang="en-US" sz="2000" i="1" dirty="0">
                <a:latin typeface="Times New Roman" panose="02020603050405020304" pitchFamily="18" charset="0"/>
              </a:rPr>
              <a:t>, P</a:t>
            </a:r>
            <a:r>
              <a:rPr lang="en-US" sz="2000" i="1" baseline="-25000" dirty="0">
                <a:latin typeface="Times New Roman" panose="02020603050405020304" pitchFamily="18" charset="0"/>
              </a:rPr>
              <a:t>4</a:t>
            </a:r>
            <a:r>
              <a:rPr lang="en-US" sz="2000" i="1" dirty="0">
                <a:latin typeface="Times New Roman" panose="02020603050405020304" pitchFamily="18" charset="0"/>
              </a:rPr>
              <a:t>} </a:t>
            </a:r>
            <a:r>
              <a:rPr lang="en-US" sz="2000" dirty="0">
                <a:latin typeface="Times New Roman" panose="02020603050405020304" pitchFamily="18" charset="0"/>
              </a:rPr>
              <a:t>be a set of four patients, </a:t>
            </a:r>
            <a:r>
              <a:rPr lang="en-US" sz="2000" i="1" dirty="0">
                <a:latin typeface="Times New Roman" panose="02020603050405020304" pitchFamily="18" charset="0"/>
              </a:rPr>
              <a:t>D = {D</a:t>
            </a:r>
            <a:r>
              <a:rPr lang="en-US" sz="2000" i="1" baseline="-25000" dirty="0">
                <a:latin typeface="Times New Roman" panose="02020603050405020304" pitchFamily="18" charset="0"/>
              </a:rPr>
              <a:t>1</a:t>
            </a:r>
            <a:r>
              <a:rPr lang="en-US" sz="2000" i="1" dirty="0">
                <a:latin typeface="Times New Roman" panose="02020603050405020304" pitchFamily="18" charset="0"/>
              </a:rPr>
              <a:t>, D</a:t>
            </a:r>
            <a:r>
              <a:rPr lang="en-US" sz="2000" i="1" baseline="-25000" dirty="0">
                <a:latin typeface="Times New Roman" panose="02020603050405020304" pitchFamily="18" charset="0"/>
              </a:rPr>
              <a:t>2</a:t>
            </a:r>
            <a:r>
              <a:rPr lang="en-US" sz="2000" i="1" dirty="0">
                <a:latin typeface="Times New Roman" panose="02020603050405020304" pitchFamily="18" charset="0"/>
              </a:rPr>
              <a:t>, D</a:t>
            </a:r>
            <a:r>
              <a:rPr lang="en-US" sz="2000" i="1" baseline="-25000" dirty="0">
                <a:latin typeface="Times New Roman" panose="02020603050405020304" pitchFamily="18" charset="0"/>
              </a:rPr>
              <a:t>3</a:t>
            </a:r>
            <a:r>
              <a:rPr lang="en-US" sz="2000" i="1" dirty="0">
                <a:latin typeface="Times New Roman" panose="02020603050405020304" pitchFamily="18" charset="0"/>
              </a:rPr>
              <a:t>, D</a:t>
            </a:r>
            <a:r>
              <a:rPr lang="en-US" sz="2000" i="1" baseline="-25000" dirty="0">
                <a:latin typeface="Times New Roman" panose="02020603050405020304" pitchFamily="18" charset="0"/>
              </a:rPr>
              <a:t>4</a:t>
            </a:r>
            <a:r>
              <a:rPr lang="en-US" sz="2000" i="1" dirty="0">
                <a:latin typeface="Times New Roman" panose="02020603050405020304" pitchFamily="18" charset="0"/>
              </a:rPr>
              <a:t>}</a:t>
            </a:r>
            <a:r>
              <a:rPr lang="en-US" sz="2000" dirty="0">
                <a:latin typeface="Times New Roman" panose="02020603050405020304" pitchFamily="18" charset="0"/>
              </a:rPr>
              <a:t> = {Viral fever, Tuberculosis, Typhoid, Throat disease} be a set of diseases, and </a:t>
            </a:r>
            <a:r>
              <a:rPr lang="en-US" sz="2000" i="1" dirty="0">
                <a:latin typeface="Times New Roman" panose="02020603050405020304" pitchFamily="18" charset="0"/>
              </a:rPr>
              <a:t>S = {S</a:t>
            </a:r>
            <a:r>
              <a:rPr lang="en-US" sz="2000" i="1" baseline="-25000" dirty="0">
                <a:latin typeface="Times New Roman" panose="02020603050405020304" pitchFamily="18" charset="0"/>
              </a:rPr>
              <a:t>1</a:t>
            </a:r>
            <a:r>
              <a:rPr lang="en-US" sz="2000" i="1" dirty="0">
                <a:latin typeface="Times New Roman" panose="02020603050405020304" pitchFamily="18" charset="0"/>
              </a:rPr>
              <a:t>, S</a:t>
            </a:r>
            <a:r>
              <a:rPr lang="en-US" sz="2000" i="1" baseline="-25000" dirty="0">
                <a:latin typeface="Times New Roman" panose="02020603050405020304" pitchFamily="18" charset="0"/>
              </a:rPr>
              <a:t>2</a:t>
            </a:r>
            <a:r>
              <a:rPr lang="en-US" sz="2000" i="1" dirty="0">
                <a:latin typeface="Times New Roman" panose="02020603050405020304" pitchFamily="18" charset="0"/>
              </a:rPr>
              <a:t>, S</a:t>
            </a:r>
            <a:r>
              <a:rPr lang="en-US" sz="2000" i="1" baseline="-25000" dirty="0">
                <a:latin typeface="Times New Roman" panose="02020603050405020304" pitchFamily="18" charset="0"/>
              </a:rPr>
              <a:t>3</a:t>
            </a:r>
            <a:r>
              <a:rPr lang="en-US" sz="2000" i="1" dirty="0">
                <a:latin typeface="Times New Roman" panose="02020603050405020304" pitchFamily="18" charset="0"/>
              </a:rPr>
              <a:t>, S</a:t>
            </a:r>
            <a:r>
              <a:rPr lang="en-US" sz="2000" i="1" baseline="-25000" dirty="0">
                <a:latin typeface="Times New Roman" panose="02020603050405020304" pitchFamily="18" charset="0"/>
              </a:rPr>
              <a:t>4</a:t>
            </a:r>
            <a:r>
              <a:rPr lang="en-US" sz="2000" i="1" dirty="0">
                <a:latin typeface="Times New Roman" panose="02020603050405020304" pitchFamily="18" charset="0"/>
              </a:rPr>
              <a:t>, S</a:t>
            </a:r>
            <a:r>
              <a:rPr lang="en-US" sz="2000" i="1" baseline="-25000" dirty="0">
                <a:latin typeface="Times New Roman" panose="02020603050405020304" pitchFamily="18" charset="0"/>
              </a:rPr>
              <a:t>5</a:t>
            </a:r>
            <a:r>
              <a:rPr lang="en-US" sz="2000" i="1" dirty="0">
                <a:latin typeface="Times New Roman" panose="02020603050405020304" pitchFamily="18" charset="0"/>
              </a:rPr>
              <a:t>} </a:t>
            </a:r>
            <a:r>
              <a:rPr lang="en-US" sz="2000" dirty="0">
                <a:latin typeface="Times New Roman" panose="02020603050405020304" pitchFamily="18" charset="0"/>
              </a:rPr>
              <a:t>= {Temperature, Cough, Throat pain, Headache, Body pain} be a set of symptoms. </a:t>
            </a:r>
          </a:p>
          <a:p>
            <a:pPr algn="just"/>
            <a:endParaRPr lang="en-US" sz="2000" dirty="0">
              <a:latin typeface="Times New Roman" panose="02020603050405020304" pitchFamily="18" charset="0"/>
            </a:endParaRPr>
          </a:p>
          <a:p>
            <a:pPr algn="just"/>
            <a:r>
              <a:rPr lang="en-US" sz="2000" i="1" dirty="0">
                <a:latin typeface="Times New Roman" panose="02020603050405020304" pitchFamily="18" charset="0"/>
              </a:rPr>
              <a:t>Table 1 </a:t>
            </a:r>
            <a:r>
              <a:rPr lang="en-US" sz="2000" dirty="0">
                <a:latin typeface="Times New Roman" panose="02020603050405020304" pitchFamily="18" charset="0"/>
              </a:rPr>
              <a:t>shows the characteristics between symptoms and the considered diseases represented by the form of single valued </a:t>
            </a:r>
            <a:r>
              <a:rPr lang="en-US" sz="2000" dirty="0" err="1">
                <a:latin typeface="Times New Roman" panose="02020603050405020304" pitchFamily="18" charset="0"/>
              </a:rPr>
              <a:t>neutrosophic</a:t>
            </a:r>
            <a:r>
              <a:rPr lang="en-US" sz="2000" dirty="0">
                <a:latin typeface="Times New Roman" panose="02020603050405020304" pitchFamily="18" charset="0"/>
              </a:rPr>
              <a:t> values (SVNVs).</a:t>
            </a:r>
          </a:p>
          <a:p>
            <a:pPr algn="just"/>
            <a:endParaRPr lang="en-US" sz="2000" dirty="0">
              <a:latin typeface="Times New Roman" panose="02020603050405020304" pitchFamily="18" charset="0"/>
            </a:endParaRPr>
          </a:p>
          <a:p>
            <a:pPr algn="just"/>
            <a:r>
              <a:rPr lang="en-US" sz="2000" dirty="0">
                <a:latin typeface="Times New Roman" panose="02020603050405020304" pitchFamily="18" charset="0"/>
              </a:rPr>
              <a:t>In the medical diagnosis, if we have to take three different samples in three different times in a day (e.g., morning, noon and night), we can construct </a:t>
            </a:r>
            <a:r>
              <a:rPr lang="en-US" sz="2000" i="1" dirty="0">
                <a:latin typeface="Times New Roman" panose="02020603050405020304" pitchFamily="18" charset="0"/>
              </a:rPr>
              <a:t>Table 2</a:t>
            </a:r>
            <a:r>
              <a:rPr lang="en-US" sz="2000" dirty="0">
                <a:latin typeface="Times New Roman" panose="02020603050405020304" pitchFamily="18" charset="0"/>
              </a:rPr>
              <a:t>, in which the characteristics between patients and the indicated symptoms are represented by SVNMVs.</a:t>
            </a:r>
          </a:p>
        </p:txBody>
      </p:sp>
    </p:spTree>
    <p:extLst>
      <p:ext uri="{BB962C8B-B14F-4D97-AF65-F5344CB8AC3E}">
        <p14:creationId xmlns:p14="http://schemas.microsoft.com/office/powerpoint/2010/main" val="2816872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tăText 1"/>
          <p:cNvSpPr txBox="1"/>
          <p:nvPr/>
        </p:nvSpPr>
        <p:spPr>
          <a:xfrm>
            <a:off x="2040835" y="720833"/>
            <a:ext cx="9681473" cy="400110"/>
          </a:xfrm>
          <a:prstGeom prst="rect">
            <a:avLst/>
          </a:prstGeom>
          <a:noFill/>
        </p:spPr>
        <p:txBody>
          <a:bodyPr wrap="square" rtlCol="0">
            <a:spAutoFit/>
          </a:bodyPr>
          <a:lstStyle/>
          <a:p>
            <a:r>
              <a:rPr lang="en-US" sz="2000" dirty="0">
                <a:solidFill>
                  <a:schemeClr val="accent2">
                    <a:lumMod val="75000"/>
                  </a:schemeClr>
                </a:solidFill>
                <a:latin typeface="Century" panose="02040604050505020304" pitchFamily="18" charset="0"/>
              </a:rPr>
              <a:t>4. Medical diagnosis using the similarity measure – cont</a:t>
            </a:r>
            <a:r>
              <a:rPr lang="en-US" sz="2000" dirty="0">
                <a:solidFill>
                  <a:schemeClr val="accent2">
                    <a:lumMod val="75000"/>
                  </a:schemeClr>
                </a:solidFill>
                <a:latin typeface="Bell MT" panose="02020503060305020303" pitchFamily="18" charset="0"/>
              </a:rPr>
              <a:t>.</a:t>
            </a:r>
          </a:p>
        </p:txBody>
      </p:sp>
      <p:pic>
        <p:nvPicPr>
          <p:cNvPr id="4" name="Imagine 3"/>
          <p:cNvPicPr>
            <a:picLocks noChangeAspect="1"/>
          </p:cNvPicPr>
          <p:nvPr/>
        </p:nvPicPr>
        <p:blipFill>
          <a:blip r:embed="rId2"/>
          <a:stretch>
            <a:fillRect/>
          </a:stretch>
        </p:blipFill>
        <p:spPr>
          <a:xfrm>
            <a:off x="3055320" y="1536194"/>
            <a:ext cx="8666988" cy="1510828"/>
          </a:xfrm>
          <a:prstGeom prst="rect">
            <a:avLst/>
          </a:prstGeom>
        </p:spPr>
      </p:pic>
      <p:pic>
        <p:nvPicPr>
          <p:cNvPr id="5" name="Imagine 4"/>
          <p:cNvPicPr>
            <a:picLocks noChangeAspect="1"/>
          </p:cNvPicPr>
          <p:nvPr/>
        </p:nvPicPr>
        <p:blipFill rotWithShape="1">
          <a:blip r:embed="rId3"/>
          <a:srcRect l="2304"/>
          <a:stretch/>
        </p:blipFill>
        <p:spPr>
          <a:xfrm>
            <a:off x="3055320" y="3462273"/>
            <a:ext cx="8679854" cy="3057844"/>
          </a:xfrm>
          <a:prstGeom prst="rect">
            <a:avLst/>
          </a:prstGeom>
        </p:spPr>
      </p:pic>
    </p:spTree>
    <p:extLst>
      <p:ext uri="{BB962C8B-B14F-4D97-AF65-F5344CB8AC3E}">
        <p14:creationId xmlns:p14="http://schemas.microsoft.com/office/powerpoint/2010/main" val="4236575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tăText 1"/>
          <p:cNvSpPr txBox="1"/>
          <p:nvPr/>
        </p:nvSpPr>
        <p:spPr>
          <a:xfrm>
            <a:off x="2040835" y="720833"/>
            <a:ext cx="9681473" cy="400110"/>
          </a:xfrm>
          <a:prstGeom prst="rect">
            <a:avLst/>
          </a:prstGeom>
          <a:noFill/>
        </p:spPr>
        <p:txBody>
          <a:bodyPr wrap="square" rtlCol="0">
            <a:spAutoFit/>
          </a:bodyPr>
          <a:lstStyle/>
          <a:p>
            <a:r>
              <a:rPr lang="en-US" sz="2000" dirty="0">
                <a:solidFill>
                  <a:schemeClr val="accent2">
                    <a:lumMod val="75000"/>
                  </a:schemeClr>
                </a:solidFill>
                <a:latin typeface="Century" panose="02040604050505020304" pitchFamily="18" charset="0"/>
              </a:rPr>
              <a:t>4. Medical diagnosis using the similarity measure – cont</a:t>
            </a:r>
            <a:r>
              <a:rPr lang="en-US" sz="2000" dirty="0">
                <a:solidFill>
                  <a:schemeClr val="accent2">
                    <a:lumMod val="75000"/>
                  </a:schemeClr>
                </a:solidFill>
                <a:latin typeface="Bell MT" panose="02020503060305020303" pitchFamily="18" charset="0"/>
              </a:rPr>
              <a:t>.</a:t>
            </a:r>
          </a:p>
        </p:txBody>
      </p:sp>
      <p:sp>
        <p:nvSpPr>
          <p:cNvPr id="3" name="Dreptunghi 2"/>
          <p:cNvSpPr/>
          <p:nvPr/>
        </p:nvSpPr>
        <p:spPr>
          <a:xfrm>
            <a:off x="4691269" y="1317182"/>
            <a:ext cx="6215269" cy="5016758"/>
          </a:xfrm>
          <a:prstGeom prst="rect">
            <a:avLst/>
          </a:prstGeom>
        </p:spPr>
        <p:txBody>
          <a:bodyPr wrap="square">
            <a:spAutoFit/>
          </a:bodyPr>
          <a:lstStyle/>
          <a:p>
            <a:pPr algn="just"/>
            <a:r>
              <a:rPr lang="en-US" sz="2000" dirty="0">
                <a:latin typeface="Times New Roman" panose="02020603050405020304" pitchFamily="18" charset="0"/>
              </a:rPr>
              <a:t>Then, by using </a:t>
            </a:r>
            <a:r>
              <a:rPr lang="en-US" sz="2000" i="1" dirty="0" err="1">
                <a:latin typeface="Times New Roman" panose="02020603050405020304" pitchFamily="18" charset="0"/>
              </a:rPr>
              <a:t>Eqs</a:t>
            </a:r>
            <a:r>
              <a:rPr lang="en-US" sz="2000" dirty="0">
                <a:latin typeface="Times New Roman" panose="02020603050405020304" pitchFamily="18" charset="0"/>
              </a:rPr>
              <a:t>. (1) and (2) and taking </a:t>
            </a:r>
            <a:r>
              <a:rPr lang="en-US" sz="2000" i="1" dirty="0">
                <a:latin typeface="Times New Roman" panose="02020603050405020304" pitchFamily="18" charset="0"/>
              </a:rPr>
              <a:t>p</a:t>
            </a:r>
            <a:r>
              <a:rPr lang="en-US" sz="2000" dirty="0">
                <a:latin typeface="Times New Roman" panose="02020603050405020304" pitchFamily="18" charset="0"/>
              </a:rPr>
              <a:t> = 2, we can obtain the similarity measure between each patient </a:t>
            </a:r>
            <a:r>
              <a:rPr lang="en-US" sz="2000" i="1" dirty="0">
                <a:latin typeface="Times New Roman" panose="02020603050405020304" pitchFamily="18" charset="0"/>
              </a:rPr>
              <a:t>P</a:t>
            </a:r>
            <a:r>
              <a:rPr lang="en-US" sz="2000" i="1" baseline="-25000" dirty="0">
                <a:latin typeface="Times New Roman" panose="02020603050405020304" pitchFamily="18" charset="0"/>
              </a:rPr>
              <a:t>i</a:t>
            </a:r>
            <a:r>
              <a:rPr lang="en-US" sz="2000" dirty="0">
                <a:latin typeface="Times New Roman" panose="02020603050405020304" pitchFamily="18" charset="0"/>
              </a:rPr>
              <a:t> (</a:t>
            </a:r>
            <a:r>
              <a:rPr lang="en-US" sz="2000" i="1" dirty="0">
                <a:latin typeface="Times New Roman" panose="02020603050405020304" pitchFamily="18" charset="0"/>
              </a:rPr>
              <a:t>I</a:t>
            </a:r>
            <a:r>
              <a:rPr lang="en-US" sz="2000" dirty="0">
                <a:latin typeface="Times New Roman" panose="02020603050405020304" pitchFamily="18" charset="0"/>
              </a:rPr>
              <a:t> = 1, 2, 3, 4) and the considered disease </a:t>
            </a:r>
            <a:r>
              <a:rPr lang="en-US" sz="2000" i="1" dirty="0" err="1">
                <a:latin typeface="Times New Roman" panose="02020603050405020304" pitchFamily="18" charset="0"/>
              </a:rPr>
              <a:t>D</a:t>
            </a:r>
            <a:r>
              <a:rPr lang="en-US" sz="2000" i="1" baseline="-25000" dirty="0" err="1">
                <a:latin typeface="Times New Roman" panose="02020603050405020304" pitchFamily="18" charset="0"/>
              </a:rPr>
              <a:t>j</a:t>
            </a:r>
            <a:r>
              <a:rPr lang="en-US" sz="2000" dirty="0">
                <a:latin typeface="Times New Roman" panose="02020603050405020304" pitchFamily="18" charset="0"/>
              </a:rPr>
              <a:t> (</a:t>
            </a:r>
            <a:r>
              <a:rPr lang="en-US" sz="2000" i="1" dirty="0">
                <a:latin typeface="Times New Roman" panose="02020603050405020304" pitchFamily="18" charset="0"/>
              </a:rPr>
              <a:t>j</a:t>
            </a:r>
            <a:r>
              <a:rPr lang="en-US" sz="2000" dirty="0">
                <a:latin typeface="Times New Roman" panose="02020603050405020304" pitchFamily="18" charset="0"/>
              </a:rPr>
              <a:t> = 1, 2, 3, 4), which are shown in </a:t>
            </a:r>
            <a:r>
              <a:rPr lang="en-US" sz="2000" i="1" dirty="0">
                <a:latin typeface="Times New Roman" panose="02020603050405020304" pitchFamily="18" charset="0"/>
              </a:rPr>
              <a:t>Table 3</a:t>
            </a:r>
            <a:r>
              <a:rPr lang="en-US" sz="2000" dirty="0">
                <a:latin typeface="Times New Roman" panose="02020603050405020304" pitchFamily="18" charset="0"/>
              </a:rPr>
              <a:t>.</a:t>
            </a:r>
          </a:p>
          <a:p>
            <a:pPr algn="just"/>
            <a:endParaRPr lang="en-US" sz="2000" dirty="0">
              <a:latin typeface="Times New Roman" panose="02020603050405020304" pitchFamily="18" charset="0"/>
            </a:endParaRPr>
          </a:p>
          <a:p>
            <a:pPr algn="just"/>
            <a:r>
              <a:rPr lang="en-US" sz="2000" dirty="0">
                <a:latin typeface="Times New Roman" panose="02020603050405020304" pitchFamily="18" charset="0"/>
              </a:rPr>
              <a:t>Similarly, by using </a:t>
            </a:r>
            <a:r>
              <a:rPr lang="en-US" sz="2000" i="1" dirty="0" err="1">
                <a:latin typeface="Times New Roman" panose="02020603050405020304" pitchFamily="18" charset="0"/>
              </a:rPr>
              <a:t>Eqs</a:t>
            </a:r>
            <a:r>
              <a:rPr lang="en-US" sz="2000" dirty="0">
                <a:latin typeface="Times New Roman" panose="02020603050405020304" pitchFamily="18" charset="0"/>
              </a:rPr>
              <a:t>. (1) and (3) and taking </a:t>
            </a:r>
            <a:r>
              <a:rPr lang="en-US" sz="2000" i="1" dirty="0">
                <a:latin typeface="Times New Roman" panose="02020603050405020304" pitchFamily="18" charset="0"/>
              </a:rPr>
              <a:t>p</a:t>
            </a:r>
            <a:r>
              <a:rPr lang="en-US" sz="2000" dirty="0">
                <a:latin typeface="Times New Roman" panose="02020603050405020304" pitchFamily="18" charset="0"/>
              </a:rPr>
              <a:t> = 2, we can obtain the similarity measure between each patient </a:t>
            </a:r>
            <a:r>
              <a:rPr lang="en-US" sz="2000" i="1" dirty="0">
                <a:latin typeface="Times New Roman" panose="02020603050405020304" pitchFamily="18" charset="0"/>
              </a:rPr>
              <a:t>P</a:t>
            </a:r>
            <a:r>
              <a:rPr lang="en-US" sz="2000" i="1" baseline="-25000" dirty="0">
                <a:latin typeface="Times New Roman" panose="02020603050405020304" pitchFamily="18" charset="0"/>
              </a:rPr>
              <a:t>i</a:t>
            </a:r>
            <a:r>
              <a:rPr lang="en-US" sz="2000" dirty="0">
                <a:latin typeface="Times New Roman" panose="02020603050405020304" pitchFamily="18" charset="0"/>
              </a:rPr>
              <a:t> (</a:t>
            </a:r>
            <a:r>
              <a:rPr lang="en-US" sz="2000" i="1" dirty="0" err="1">
                <a:latin typeface="Times New Roman" panose="02020603050405020304" pitchFamily="18" charset="0"/>
              </a:rPr>
              <a:t>i</a:t>
            </a:r>
            <a:r>
              <a:rPr lang="en-US" sz="2000" i="1" dirty="0">
                <a:latin typeface="Times New Roman" panose="02020603050405020304" pitchFamily="18" charset="0"/>
              </a:rPr>
              <a:t> </a:t>
            </a:r>
            <a:r>
              <a:rPr lang="en-US" sz="2000" dirty="0">
                <a:latin typeface="Times New Roman" panose="02020603050405020304" pitchFamily="18" charset="0"/>
              </a:rPr>
              <a:t>= 1, 2, 3, 4) and the considered disease </a:t>
            </a:r>
            <a:r>
              <a:rPr lang="en-US" sz="2000" i="1" dirty="0" err="1">
                <a:latin typeface="Times New Roman" panose="02020603050405020304" pitchFamily="18" charset="0"/>
              </a:rPr>
              <a:t>D</a:t>
            </a:r>
            <a:r>
              <a:rPr lang="en-US" sz="2000" i="1" baseline="-25000" dirty="0" err="1">
                <a:latin typeface="Times New Roman" panose="02020603050405020304" pitchFamily="18" charset="0"/>
              </a:rPr>
              <a:t>j</a:t>
            </a:r>
            <a:r>
              <a:rPr lang="en-US" sz="2000" dirty="0">
                <a:latin typeface="Times New Roman" panose="02020603050405020304" pitchFamily="18" charset="0"/>
              </a:rPr>
              <a:t> (</a:t>
            </a:r>
            <a:r>
              <a:rPr lang="en-US" sz="2000" i="1" dirty="0">
                <a:latin typeface="Times New Roman" panose="02020603050405020304" pitchFamily="18" charset="0"/>
              </a:rPr>
              <a:t>j</a:t>
            </a:r>
            <a:r>
              <a:rPr lang="en-US" sz="2000" dirty="0">
                <a:latin typeface="Times New Roman" panose="02020603050405020304" pitchFamily="18" charset="0"/>
              </a:rPr>
              <a:t> = 1, 2, 3, 4), which are shown in </a:t>
            </a:r>
            <a:r>
              <a:rPr lang="en-US" sz="2000" i="1" dirty="0">
                <a:latin typeface="Times New Roman" panose="02020603050405020304" pitchFamily="18" charset="0"/>
              </a:rPr>
              <a:t>Table 4</a:t>
            </a:r>
            <a:r>
              <a:rPr lang="en-US" sz="2000" dirty="0">
                <a:latin typeface="Times New Roman" panose="02020603050405020304" pitchFamily="18" charset="0"/>
              </a:rPr>
              <a:t>.</a:t>
            </a:r>
          </a:p>
          <a:p>
            <a:pPr algn="just"/>
            <a:endParaRPr lang="en-US" sz="2000" dirty="0">
              <a:latin typeface="Times New Roman" panose="02020603050405020304" pitchFamily="18" charset="0"/>
            </a:endParaRPr>
          </a:p>
          <a:p>
            <a:pPr algn="just"/>
            <a:r>
              <a:rPr lang="en-US" sz="2000" dirty="0">
                <a:latin typeface="Times New Roman" panose="02020603050405020304" pitchFamily="18" charset="0"/>
              </a:rPr>
              <a:t>In </a:t>
            </a:r>
            <a:r>
              <a:rPr lang="en-US" sz="2000" i="1" dirty="0">
                <a:latin typeface="Times New Roman" panose="02020603050405020304" pitchFamily="18" charset="0"/>
              </a:rPr>
              <a:t>Tables 3</a:t>
            </a:r>
            <a:r>
              <a:rPr lang="en-US" sz="2000" dirty="0">
                <a:latin typeface="Times New Roman" panose="02020603050405020304" pitchFamily="18" charset="0"/>
              </a:rPr>
              <a:t> and </a:t>
            </a:r>
            <a:r>
              <a:rPr lang="en-US" sz="2000" i="1" dirty="0">
                <a:latin typeface="Times New Roman" panose="02020603050405020304" pitchFamily="18" charset="0"/>
              </a:rPr>
              <a:t>4</a:t>
            </a:r>
            <a:r>
              <a:rPr lang="en-US" sz="2000" dirty="0">
                <a:latin typeface="Times New Roman" panose="02020603050405020304" pitchFamily="18" charset="0"/>
              </a:rPr>
              <a:t>, the largest similarity measure indicates the proper diagnosis. </a:t>
            </a:r>
          </a:p>
          <a:p>
            <a:pPr algn="just"/>
            <a:endParaRPr lang="en-US" sz="2000" dirty="0">
              <a:latin typeface="Times New Roman" panose="02020603050405020304" pitchFamily="18" charset="0"/>
            </a:endParaRPr>
          </a:p>
          <a:p>
            <a:pPr algn="just"/>
            <a:r>
              <a:rPr lang="en-US" sz="2000" i="1" dirty="0">
                <a:latin typeface="Times New Roman" panose="02020603050405020304" pitchFamily="18" charset="0"/>
              </a:rPr>
              <a:t>Patient</a:t>
            </a:r>
            <a:r>
              <a:rPr lang="en-US" sz="2000" dirty="0">
                <a:latin typeface="Times New Roman" panose="02020603050405020304" pitchFamily="18" charset="0"/>
              </a:rPr>
              <a:t> </a:t>
            </a:r>
            <a:r>
              <a:rPr lang="en-US" sz="2000" i="1" dirty="0">
                <a:latin typeface="Times New Roman" panose="02020603050405020304" pitchFamily="18" charset="0"/>
              </a:rPr>
              <a:t>P</a:t>
            </a:r>
            <a:r>
              <a:rPr lang="en-US" sz="2000" i="1" baseline="-25000" dirty="0">
                <a:latin typeface="Times New Roman" panose="02020603050405020304" pitchFamily="18" charset="0"/>
              </a:rPr>
              <a:t>1</a:t>
            </a:r>
            <a:r>
              <a:rPr lang="en-US" sz="2000" dirty="0">
                <a:latin typeface="Times New Roman" panose="02020603050405020304" pitchFamily="18" charset="0"/>
              </a:rPr>
              <a:t> suffers from viral fever, </a:t>
            </a:r>
            <a:r>
              <a:rPr lang="en-US" sz="2000" i="1" dirty="0">
                <a:latin typeface="Times New Roman" panose="02020603050405020304" pitchFamily="18" charset="0"/>
              </a:rPr>
              <a:t>Patient</a:t>
            </a:r>
            <a:r>
              <a:rPr lang="en-US" sz="2000" dirty="0">
                <a:latin typeface="Times New Roman" panose="02020603050405020304" pitchFamily="18" charset="0"/>
              </a:rPr>
              <a:t> </a:t>
            </a:r>
            <a:r>
              <a:rPr lang="en-US" sz="2000" i="1" dirty="0">
                <a:latin typeface="Times New Roman" panose="02020603050405020304" pitchFamily="18" charset="0"/>
              </a:rPr>
              <a:t>P</a:t>
            </a:r>
            <a:r>
              <a:rPr lang="en-US" sz="2000" i="1" baseline="-25000" dirty="0">
                <a:latin typeface="Times New Roman" panose="02020603050405020304" pitchFamily="18" charset="0"/>
              </a:rPr>
              <a:t>2</a:t>
            </a:r>
            <a:r>
              <a:rPr lang="en-US" sz="2000" dirty="0">
                <a:latin typeface="Times New Roman" panose="02020603050405020304" pitchFamily="18" charset="0"/>
              </a:rPr>
              <a:t> suffers from tuberculosis, </a:t>
            </a:r>
            <a:r>
              <a:rPr lang="en-US" sz="2000" i="1" dirty="0">
                <a:latin typeface="Times New Roman" panose="02020603050405020304" pitchFamily="18" charset="0"/>
              </a:rPr>
              <a:t>Patient</a:t>
            </a:r>
            <a:r>
              <a:rPr lang="en-US" sz="2000" dirty="0">
                <a:latin typeface="Times New Roman" panose="02020603050405020304" pitchFamily="18" charset="0"/>
              </a:rPr>
              <a:t> </a:t>
            </a:r>
            <a:r>
              <a:rPr lang="en-US" sz="2000" i="1" dirty="0">
                <a:latin typeface="Times New Roman" panose="02020603050405020304" pitchFamily="18" charset="0"/>
              </a:rPr>
              <a:t>P</a:t>
            </a:r>
            <a:r>
              <a:rPr lang="en-US" sz="2000" i="1" baseline="-25000" dirty="0">
                <a:latin typeface="Times New Roman" panose="02020603050405020304" pitchFamily="18" charset="0"/>
              </a:rPr>
              <a:t>3</a:t>
            </a:r>
            <a:r>
              <a:rPr lang="en-US" sz="2000" dirty="0">
                <a:latin typeface="Times New Roman" panose="02020603050405020304" pitchFamily="18" charset="0"/>
              </a:rPr>
              <a:t> suffers from typhoid, and </a:t>
            </a:r>
            <a:r>
              <a:rPr lang="en-US" sz="2000" i="1" dirty="0">
                <a:latin typeface="Times New Roman" panose="02020603050405020304" pitchFamily="18" charset="0"/>
              </a:rPr>
              <a:t>Patient</a:t>
            </a:r>
            <a:r>
              <a:rPr lang="en-US" sz="2000" dirty="0">
                <a:latin typeface="Times New Roman" panose="02020603050405020304" pitchFamily="18" charset="0"/>
              </a:rPr>
              <a:t> </a:t>
            </a:r>
            <a:r>
              <a:rPr lang="en-US" sz="2000" i="1" dirty="0">
                <a:latin typeface="Times New Roman" panose="02020603050405020304" pitchFamily="18" charset="0"/>
              </a:rPr>
              <a:t>P</a:t>
            </a:r>
            <a:r>
              <a:rPr lang="en-US" sz="2000" i="1" baseline="-25000" dirty="0">
                <a:latin typeface="Times New Roman" panose="02020603050405020304" pitchFamily="18" charset="0"/>
              </a:rPr>
              <a:t>4</a:t>
            </a:r>
            <a:r>
              <a:rPr lang="en-US" sz="2000" dirty="0">
                <a:latin typeface="Times New Roman" panose="02020603050405020304" pitchFamily="18" charset="0"/>
              </a:rPr>
              <a:t> also suffers from typhoid.</a:t>
            </a:r>
          </a:p>
        </p:txBody>
      </p:sp>
    </p:spTree>
    <p:extLst>
      <p:ext uri="{BB962C8B-B14F-4D97-AF65-F5344CB8AC3E}">
        <p14:creationId xmlns:p14="http://schemas.microsoft.com/office/powerpoint/2010/main" val="42081525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tăText 1"/>
          <p:cNvSpPr txBox="1"/>
          <p:nvPr/>
        </p:nvSpPr>
        <p:spPr>
          <a:xfrm>
            <a:off x="2040835" y="720833"/>
            <a:ext cx="9681473" cy="400110"/>
          </a:xfrm>
          <a:prstGeom prst="rect">
            <a:avLst/>
          </a:prstGeom>
          <a:noFill/>
        </p:spPr>
        <p:txBody>
          <a:bodyPr wrap="square" rtlCol="0">
            <a:spAutoFit/>
          </a:bodyPr>
          <a:lstStyle/>
          <a:p>
            <a:r>
              <a:rPr lang="en-US" sz="2000" dirty="0">
                <a:solidFill>
                  <a:schemeClr val="accent2">
                    <a:lumMod val="75000"/>
                  </a:schemeClr>
                </a:solidFill>
                <a:latin typeface="Century" panose="02040604050505020304" pitchFamily="18" charset="0"/>
              </a:rPr>
              <a:t>4. Medical diagnosis using the similarity measure – cont</a:t>
            </a:r>
            <a:r>
              <a:rPr lang="en-US" sz="2000" dirty="0">
                <a:solidFill>
                  <a:schemeClr val="accent2">
                    <a:lumMod val="75000"/>
                  </a:schemeClr>
                </a:solidFill>
                <a:latin typeface="Bell MT" panose="02020503060305020303" pitchFamily="18" charset="0"/>
              </a:rPr>
              <a:t>.</a:t>
            </a:r>
          </a:p>
        </p:txBody>
      </p:sp>
      <p:pic>
        <p:nvPicPr>
          <p:cNvPr id="3" name="Imagine 2"/>
          <p:cNvPicPr>
            <a:picLocks noChangeAspect="1"/>
          </p:cNvPicPr>
          <p:nvPr/>
        </p:nvPicPr>
        <p:blipFill>
          <a:blip r:embed="rId2"/>
          <a:stretch>
            <a:fillRect/>
          </a:stretch>
        </p:blipFill>
        <p:spPr>
          <a:xfrm>
            <a:off x="4428634" y="1435008"/>
            <a:ext cx="6332132" cy="2304243"/>
          </a:xfrm>
          <a:prstGeom prst="rect">
            <a:avLst/>
          </a:prstGeom>
        </p:spPr>
      </p:pic>
      <p:pic>
        <p:nvPicPr>
          <p:cNvPr id="6" name="Imagine 5"/>
          <p:cNvPicPr>
            <a:picLocks noChangeAspect="1"/>
          </p:cNvPicPr>
          <p:nvPr/>
        </p:nvPicPr>
        <p:blipFill>
          <a:blip r:embed="rId3"/>
          <a:stretch>
            <a:fillRect/>
          </a:stretch>
        </p:blipFill>
        <p:spPr>
          <a:xfrm>
            <a:off x="4511687" y="4208849"/>
            <a:ext cx="6249079" cy="2145081"/>
          </a:xfrm>
          <a:prstGeom prst="rect">
            <a:avLst/>
          </a:prstGeom>
        </p:spPr>
      </p:pic>
    </p:spTree>
    <p:extLst>
      <p:ext uri="{BB962C8B-B14F-4D97-AF65-F5344CB8AC3E}">
        <p14:creationId xmlns:p14="http://schemas.microsoft.com/office/powerpoint/2010/main" val="19125097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tăText 1"/>
          <p:cNvSpPr txBox="1"/>
          <p:nvPr/>
        </p:nvSpPr>
        <p:spPr>
          <a:xfrm>
            <a:off x="2040835" y="720833"/>
            <a:ext cx="9681473" cy="461665"/>
          </a:xfrm>
          <a:prstGeom prst="rect">
            <a:avLst/>
          </a:prstGeom>
          <a:noFill/>
        </p:spPr>
        <p:txBody>
          <a:bodyPr wrap="square" rtlCol="0">
            <a:spAutoFit/>
          </a:bodyPr>
          <a:lstStyle/>
          <a:p>
            <a:r>
              <a:rPr lang="en-US" sz="2400" b="1" dirty="0">
                <a:solidFill>
                  <a:schemeClr val="accent2">
                    <a:lumMod val="75000"/>
                  </a:schemeClr>
                </a:solidFill>
                <a:latin typeface="Century" panose="02040604050505020304" pitchFamily="18" charset="0"/>
              </a:rPr>
              <a:t>Conclusion</a:t>
            </a:r>
            <a:r>
              <a:rPr lang="en-US" sz="2400" b="1" dirty="0">
                <a:solidFill>
                  <a:schemeClr val="accent2">
                    <a:lumMod val="75000"/>
                  </a:schemeClr>
                </a:solidFill>
                <a:latin typeface="Bell MT" panose="02020503060305020303" pitchFamily="18" charset="0"/>
              </a:rPr>
              <a:t>.</a:t>
            </a:r>
          </a:p>
        </p:txBody>
      </p:sp>
      <p:sp>
        <p:nvSpPr>
          <p:cNvPr id="3" name="Dreptunghi 2"/>
          <p:cNvSpPr/>
          <p:nvPr/>
        </p:nvSpPr>
        <p:spPr>
          <a:xfrm>
            <a:off x="4691269" y="349776"/>
            <a:ext cx="6215269" cy="6247864"/>
          </a:xfrm>
          <a:prstGeom prst="rect">
            <a:avLst/>
          </a:prstGeom>
        </p:spPr>
        <p:txBody>
          <a:bodyPr wrap="square">
            <a:spAutoFit/>
          </a:bodyPr>
          <a:lstStyle/>
          <a:p>
            <a:pPr algn="just"/>
            <a:r>
              <a:rPr lang="en-US" sz="2000" dirty="0">
                <a:latin typeface="Times New Roman" panose="02020603050405020304" pitchFamily="18" charset="0"/>
              </a:rPr>
              <a:t>This paper proposed the generalized distance and its two similarity measures. </a:t>
            </a:r>
          </a:p>
          <a:p>
            <a:pPr algn="just"/>
            <a:endParaRPr lang="en-US" sz="2000" dirty="0">
              <a:latin typeface="Times New Roman" panose="02020603050405020304" pitchFamily="18" charset="0"/>
            </a:endParaRPr>
          </a:p>
          <a:p>
            <a:pPr algn="just"/>
            <a:r>
              <a:rPr lang="en-US" sz="2000" dirty="0">
                <a:latin typeface="Times New Roman" panose="02020603050405020304" pitchFamily="18" charset="0"/>
              </a:rPr>
              <a:t>Then, the two similarity measures of SVNMs were applied to medical diagnosis to demonstrate the effectiveness of the developed measure methods. </a:t>
            </a:r>
          </a:p>
          <a:p>
            <a:pPr algn="just"/>
            <a:endParaRPr lang="en-US" sz="2000" dirty="0">
              <a:latin typeface="Times New Roman" panose="02020603050405020304" pitchFamily="18" charset="0"/>
            </a:endParaRPr>
          </a:p>
          <a:p>
            <a:pPr algn="just"/>
            <a:r>
              <a:rPr lang="en-US" sz="2000" dirty="0">
                <a:latin typeface="Times New Roman" panose="02020603050405020304" pitchFamily="18" charset="0"/>
              </a:rPr>
              <a:t>The medical diagnosis shows that the new measures perform well in the case of truth-membership, </a:t>
            </a:r>
            <a:r>
              <a:rPr lang="en-US" sz="2000" dirty="0" err="1">
                <a:latin typeface="Times New Roman" panose="02020603050405020304" pitchFamily="18" charset="0"/>
              </a:rPr>
              <a:t>indeter</a:t>
            </a:r>
            <a:r>
              <a:rPr lang="en-US" sz="2000" dirty="0">
                <a:latin typeface="Times New Roman" panose="02020603050405020304" pitchFamily="18" charset="0"/>
              </a:rPr>
              <a:t>-</a:t>
            </a:r>
            <a:r>
              <a:rPr lang="en-US" sz="2000" dirty="0" err="1">
                <a:latin typeface="Times New Roman" panose="02020603050405020304" pitchFamily="18" charset="0"/>
              </a:rPr>
              <a:t>minacy</a:t>
            </a:r>
            <a:r>
              <a:rPr lang="en-US" sz="2000" dirty="0">
                <a:latin typeface="Times New Roman" panose="02020603050405020304" pitchFamily="18" charset="0"/>
              </a:rPr>
              <a:t>-membership, and falsity-membership functions and the example depicts that the proposed measure is effective with the three representatives of SVNMV – truth-membership, indeterminacy-membership and falsity-membership values. </a:t>
            </a:r>
          </a:p>
          <a:p>
            <a:pPr algn="just"/>
            <a:endParaRPr lang="en-US" sz="2000" dirty="0">
              <a:latin typeface="Times New Roman" panose="02020603050405020304" pitchFamily="18" charset="0"/>
            </a:endParaRPr>
          </a:p>
          <a:p>
            <a:pPr algn="just"/>
            <a:r>
              <a:rPr lang="en-US" sz="2000" dirty="0">
                <a:latin typeface="Times New Roman" panose="02020603050405020304" pitchFamily="18" charset="0"/>
              </a:rPr>
              <a:t>Therefore, the measures of SVNMs make them possible to handle the diagnosis problems with indeterminate and inconsistent information, which cannot be handled by the measures of IFMs because IFMs cannot express and deal with the indeterminate and inconsistent information.</a:t>
            </a:r>
            <a:endParaRPr lang="ro-RO" sz="2000" dirty="0"/>
          </a:p>
        </p:txBody>
      </p:sp>
    </p:spTree>
    <p:extLst>
      <p:ext uri="{BB962C8B-B14F-4D97-AF65-F5344CB8AC3E}">
        <p14:creationId xmlns:p14="http://schemas.microsoft.com/office/powerpoint/2010/main" val="14213624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tăText 1"/>
          <p:cNvSpPr txBox="1"/>
          <p:nvPr/>
        </p:nvSpPr>
        <p:spPr>
          <a:xfrm>
            <a:off x="2040835" y="720833"/>
            <a:ext cx="9681473" cy="400110"/>
          </a:xfrm>
          <a:prstGeom prst="rect">
            <a:avLst/>
          </a:prstGeom>
          <a:noFill/>
        </p:spPr>
        <p:txBody>
          <a:bodyPr wrap="square" rtlCol="0">
            <a:spAutoFit/>
          </a:bodyPr>
          <a:lstStyle/>
          <a:p>
            <a:r>
              <a:rPr lang="en-US" sz="2000" dirty="0">
                <a:solidFill>
                  <a:schemeClr val="accent2">
                    <a:lumMod val="75000"/>
                  </a:schemeClr>
                </a:solidFill>
                <a:latin typeface="Century" panose="02040604050505020304" pitchFamily="18" charset="0"/>
              </a:rPr>
              <a:t>Conclusion – cont</a:t>
            </a:r>
            <a:r>
              <a:rPr lang="en-US" sz="2000" dirty="0">
                <a:solidFill>
                  <a:schemeClr val="accent2">
                    <a:lumMod val="75000"/>
                  </a:schemeClr>
                </a:solidFill>
                <a:latin typeface="Bell MT" panose="02020503060305020303" pitchFamily="18" charset="0"/>
              </a:rPr>
              <a:t>.</a:t>
            </a:r>
          </a:p>
        </p:txBody>
      </p:sp>
      <p:sp>
        <p:nvSpPr>
          <p:cNvPr id="3" name="Dreptunghi 2"/>
          <p:cNvSpPr/>
          <p:nvPr/>
        </p:nvSpPr>
        <p:spPr>
          <a:xfrm>
            <a:off x="4691269" y="548557"/>
            <a:ext cx="6215269" cy="6186309"/>
          </a:xfrm>
          <a:prstGeom prst="rect">
            <a:avLst/>
          </a:prstGeom>
        </p:spPr>
        <p:txBody>
          <a:bodyPr wrap="square">
            <a:spAutoFit/>
          </a:bodyPr>
          <a:lstStyle/>
          <a:p>
            <a:pPr algn="just"/>
            <a:r>
              <a:rPr lang="en-US" sz="2000" dirty="0">
                <a:latin typeface="Times New Roman" panose="02020603050405020304" pitchFamily="18" charset="0"/>
              </a:rPr>
              <a:t>In further work, it is necessary and meaningful to extend SVNMs to propose interval </a:t>
            </a:r>
            <a:r>
              <a:rPr lang="en-US" sz="2000" dirty="0" err="1">
                <a:latin typeface="Times New Roman" panose="02020603050405020304" pitchFamily="18" charset="0"/>
              </a:rPr>
              <a:t>neutrosophic</a:t>
            </a:r>
            <a:r>
              <a:rPr lang="en-US" sz="2000" dirty="0">
                <a:latin typeface="Times New Roman" panose="02020603050405020304" pitchFamily="18" charset="0"/>
              </a:rPr>
              <a:t> multisets and their operations and measures and to investigate their applications such as decision making, pattern recognition, and medical diagnosis.</a:t>
            </a:r>
          </a:p>
          <a:p>
            <a:pPr algn="just"/>
            <a:endParaRPr lang="en-US" sz="2000" dirty="0">
              <a:latin typeface="Times New Roman" panose="02020603050405020304" pitchFamily="18" charset="0"/>
            </a:endParaRPr>
          </a:p>
          <a:p>
            <a:pPr algn="just"/>
            <a:endParaRPr lang="en-US" sz="2000" dirty="0">
              <a:latin typeface="Times New Roman" panose="02020603050405020304" pitchFamily="18" charset="0"/>
            </a:endParaRPr>
          </a:p>
          <a:p>
            <a:pPr algn="just"/>
            <a:r>
              <a:rPr lang="en-US" sz="1600" dirty="0">
                <a:latin typeface="Times New Roman" panose="02020603050405020304" pitchFamily="18" charset="0"/>
                <a:cs typeface="Times New Roman" panose="02020603050405020304" pitchFamily="18" charset="0"/>
              </a:rPr>
              <a:t>[1] L. A. </a:t>
            </a:r>
            <a:r>
              <a:rPr lang="en-US" sz="1600" dirty="0" err="1">
                <a:latin typeface="Times New Roman" panose="02020603050405020304" pitchFamily="18" charset="0"/>
                <a:cs typeface="Times New Roman" panose="02020603050405020304" pitchFamily="18" charset="0"/>
              </a:rPr>
              <a:t>Zadeh</a:t>
            </a:r>
            <a:r>
              <a:rPr lang="en-US" sz="1600" dirty="0">
                <a:latin typeface="Times New Roman" panose="02020603050405020304" pitchFamily="18" charset="0"/>
                <a:cs typeface="Times New Roman" panose="02020603050405020304" pitchFamily="18" charset="0"/>
              </a:rPr>
              <a:t>. Fuzzy Sets. Information and Control, 8 (1965), </a:t>
            </a:r>
            <a:r>
              <a:rPr lang="ro-RO" sz="1600" dirty="0">
                <a:latin typeface="Times New Roman" panose="02020603050405020304" pitchFamily="18" charset="0"/>
                <a:cs typeface="Times New Roman" panose="02020603050405020304" pitchFamily="18" charset="0"/>
              </a:rPr>
              <a:t>338-353.</a:t>
            </a:r>
          </a:p>
          <a:p>
            <a:pPr algn="just"/>
            <a:r>
              <a:rPr lang="en-US" sz="1600" dirty="0">
                <a:latin typeface="Times New Roman" panose="02020603050405020304" pitchFamily="18" charset="0"/>
                <a:cs typeface="Times New Roman" panose="02020603050405020304" pitchFamily="18" charset="0"/>
              </a:rPr>
              <a:t>[2] K. </a:t>
            </a:r>
            <a:r>
              <a:rPr lang="en-US" sz="1600" dirty="0" err="1">
                <a:latin typeface="Times New Roman" panose="02020603050405020304" pitchFamily="18" charset="0"/>
                <a:cs typeface="Times New Roman" panose="02020603050405020304" pitchFamily="18" charset="0"/>
              </a:rPr>
              <a:t>Atanassov</a:t>
            </a:r>
            <a:r>
              <a:rPr lang="en-US" sz="1600" dirty="0">
                <a:latin typeface="Times New Roman" panose="02020603050405020304" pitchFamily="18" charset="0"/>
                <a:cs typeface="Times New Roman" panose="02020603050405020304" pitchFamily="18" charset="0"/>
              </a:rPr>
              <a:t>. Intuitionistic fuzzy sets. Fuzzy Sets and Systems, </a:t>
            </a:r>
            <a:r>
              <a:rPr lang="ro-RO" sz="1600" dirty="0">
                <a:latin typeface="Times New Roman" panose="02020603050405020304" pitchFamily="18" charset="0"/>
                <a:cs typeface="Times New Roman" panose="02020603050405020304" pitchFamily="18" charset="0"/>
              </a:rPr>
              <a:t>20 (1986), 87-96.</a:t>
            </a:r>
          </a:p>
          <a:p>
            <a:pPr algn="just"/>
            <a:r>
              <a:rPr lang="en-US" sz="1600" dirty="0">
                <a:latin typeface="Times New Roman" panose="02020603050405020304" pitchFamily="18" charset="0"/>
                <a:cs typeface="Times New Roman" panose="02020603050405020304" pitchFamily="18" charset="0"/>
              </a:rPr>
              <a:t>[3] F. </a:t>
            </a:r>
            <a:r>
              <a:rPr lang="en-US" sz="1600" dirty="0" err="1">
                <a:latin typeface="Times New Roman" panose="02020603050405020304" pitchFamily="18" charset="0"/>
                <a:cs typeface="Times New Roman" panose="02020603050405020304" pitchFamily="18" charset="0"/>
              </a:rPr>
              <a:t>Smarandache</a:t>
            </a:r>
            <a:r>
              <a:rPr lang="en-US" sz="1600" dirty="0">
                <a:latin typeface="Times New Roman" panose="02020603050405020304" pitchFamily="18" charset="0"/>
                <a:cs typeface="Times New Roman" panose="02020603050405020304" pitchFamily="18" charset="0"/>
              </a:rPr>
              <a:t>. A unifying field in logics. </a:t>
            </a:r>
            <a:r>
              <a:rPr lang="en-US" sz="1600" dirty="0" err="1">
                <a:latin typeface="Times New Roman" panose="02020603050405020304" pitchFamily="18" charset="0"/>
                <a:cs typeface="Times New Roman" panose="02020603050405020304" pitchFamily="18" charset="0"/>
              </a:rPr>
              <a:t>neutrosophy</a:t>
            </a:r>
            <a:r>
              <a:rPr lang="en-US" sz="1600" dirty="0">
                <a:latin typeface="Times New Roman" panose="02020603050405020304" pitchFamily="18" charset="0"/>
                <a:cs typeface="Times New Roman" panose="02020603050405020304" pitchFamily="18" charset="0"/>
              </a:rPr>
              <a:t>: Neutrosophic probability, set and logic. Rehoboth: American </a:t>
            </a:r>
            <a:r>
              <a:rPr lang="ro-RO" sz="1600" dirty="0" err="1">
                <a:latin typeface="Times New Roman" panose="02020603050405020304" pitchFamily="18" charset="0"/>
                <a:cs typeface="Times New Roman" panose="02020603050405020304" pitchFamily="18" charset="0"/>
              </a:rPr>
              <a:t>Research</a:t>
            </a:r>
            <a:r>
              <a:rPr lang="ro-RO" sz="1600" dirty="0">
                <a:latin typeface="Times New Roman" panose="02020603050405020304" pitchFamily="18" charset="0"/>
                <a:cs typeface="Times New Roman" panose="02020603050405020304" pitchFamily="18" charset="0"/>
              </a:rPr>
              <a:t> Press, 1999.</a:t>
            </a:r>
          </a:p>
          <a:p>
            <a:pPr algn="just"/>
            <a:r>
              <a:rPr lang="de-DE" sz="1600" dirty="0">
                <a:latin typeface="Times New Roman" panose="02020603050405020304" pitchFamily="18" charset="0"/>
                <a:cs typeface="Times New Roman" panose="02020603050405020304" pitchFamily="18" charset="0"/>
              </a:rPr>
              <a:t>[4] H. Wang, F. Y. Smarandache, Q. Zhang, and R. Sunderraman. </a:t>
            </a:r>
            <a:r>
              <a:rPr lang="en-US" sz="1600" dirty="0">
                <a:latin typeface="Times New Roman" panose="02020603050405020304" pitchFamily="18" charset="0"/>
                <a:cs typeface="Times New Roman" panose="02020603050405020304" pitchFamily="18" charset="0"/>
              </a:rPr>
              <a:t>Single valued </a:t>
            </a:r>
            <a:r>
              <a:rPr lang="en-US" sz="1600" dirty="0" err="1">
                <a:latin typeface="Times New Roman" panose="02020603050405020304" pitchFamily="18" charset="0"/>
                <a:cs typeface="Times New Roman" panose="02020603050405020304" pitchFamily="18" charset="0"/>
              </a:rPr>
              <a:t>neutrosophic</a:t>
            </a:r>
            <a:r>
              <a:rPr lang="en-US" sz="1600" dirty="0">
                <a:latin typeface="Times New Roman" panose="02020603050405020304" pitchFamily="18" charset="0"/>
                <a:cs typeface="Times New Roman" panose="02020603050405020304" pitchFamily="18" charset="0"/>
              </a:rPr>
              <a:t> sets. </a:t>
            </a:r>
            <a:r>
              <a:rPr lang="en-US" sz="1600" dirty="0" err="1">
                <a:latin typeface="Times New Roman" panose="02020603050405020304" pitchFamily="18" charset="0"/>
                <a:cs typeface="Times New Roman" panose="02020603050405020304" pitchFamily="18" charset="0"/>
              </a:rPr>
              <a:t>Multispace</a:t>
            </a:r>
            <a:r>
              <a:rPr lang="en-US" sz="1600" dirty="0">
                <a:latin typeface="Times New Roman" panose="02020603050405020304" pitchFamily="18" charset="0"/>
                <a:cs typeface="Times New Roman" panose="02020603050405020304" pitchFamily="18" charset="0"/>
              </a:rPr>
              <a:t> and </a:t>
            </a:r>
            <a:r>
              <a:rPr lang="ro-RO" sz="1600" dirty="0" err="1">
                <a:latin typeface="Times New Roman" panose="02020603050405020304" pitchFamily="18" charset="0"/>
                <a:cs typeface="Times New Roman" panose="02020603050405020304" pitchFamily="18" charset="0"/>
              </a:rPr>
              <a:t>Multistructure</a:t>
            </a:r>
            <a:r>
              <a:rPr lang="ro-RO" sz="1600" dirty="0">
                <a:latin typeface="Times New Roman" panose="02020603050405020304" pitchFamily="18" charset="0"/>
                <a:cs typeface="Times New Roman" panose="02020603050405020304" pitchFamily="18" charset="0"/>
              </a:rPr>
              <a:t>, 4 (2010), 410-413.</a:t>
            </a:r>
          </a:p>
          <a:p>
            <a:pPr algn="just"/>
            <a:r>
              <a:rPr lang="en-US" sz="1600" dirty="0">
                <a:latin typeface="Times New Roman" panose="02020603050405020304" pitchFamily="18" charset="0"/>
                <a:cs typeface="Times New Roman" panose="02020603050405020304" pitchFamily="18" charset="0"/>
              </a:rPr>
              <a:t>[5] J. Ye and Q. S. Zhang. Single valued </a:t>
            </a:r>
            <a:r>
              <a:rPr lang="en-US" sz="1600" dirty="0" err="1">
                <a:latin typeface="Times New Roman" panose="02020603050405020304" pitchFamily="18" charset="0"/>
                <a:cs typeface="Times New Roman" panose="02020603050405020304" pitchFamily="18" charset="0"/>
              </a:rPr>
              <a:t>neutrosophic</a:t>
            </a:r>
            <a:r>
              <a:rPr lang="en-US" sz="1600" dirty="0">
                <a:latin typeface="Times New Roman" panose="02020603050405020304" pitchFamily="18" charset="0"/>
                <a:cs typeface="Times New Roman" panose="02020603050405020304" pitchFamily="18" charset="0"/>
              </a:rPr>
              <a:t> similarity measures for multiple attribute decision making. Neutrosophic Sets and Systems, 2 (2014), 48-54.</a:t>
            </a:r>
          </a:p>
          <a:p>
            <a:pPr algn="just"/>
            <a:r>
              <a:rPr lang="en-US" sz="1600" dirty="0">
                <a:latin typeface="Times New Roman" panose="02020603050405020304" pitchFamily="18" charset="0"/>
                <a:cs typeface="Times New Roman" panose="02020603050405020304" pitchFamily="18" charset="0"/>
              </a:rPr>
              <a:t>[6] J. Ye. Multiple attribute group decision-making method with completely unknown weights based on similarity measures under single valued </a:t>
            </a:r>
            <a:r>
              <a:rPr lang="en-US" sz="1600" dirty="0" err="1">
                <a:latin typeface="Times New Roman" panose="02020603050405020304" pitchFamily="18" charset="0"/>
                <a:cs typeface="Times New Roman" panose="02020603050405020304" pitchFamily="18" charset="0"/>
              </a:rPr>
              <a:t>neutrosophic</a:t>
            </a:r>
            <a:r>
              <a:rPr lang="en-US" sz="1600" dirty="0">
                <a:latin typeface="Times New Roman" panose="02020603050405020304" pitchFamily="18" charset="0"/>
                <a:cs typeface="Times New Roman" panose="02020603050405020304" pitchFamily="18" charset="0"/>
              </a:rPr>
              <a:t> environment. Journal of Intelligent and Fuzzy Systems, (2014).</a:t>
            </a:r>
            <a:endParaRPr lang="ro-RO" dirty="0">
              <a:latin typeface="Times New Roman" panose="02020603050405020304" pitchFamily="18" charset="0"/>
              <a:cs typeface="Times New Roman" panose="02020603050405020304" pitchFamily="18" charset="0"/>
            </a:endParaRPr>
          </a:p>
        </p:txBody>
      </p:sp>
      <p:sp>
        <p:nvSpPr>
          <p:cNvPr id="4" name="CasetăText 3"/>
          <p:cNvSpPr txBox="1"/>
          <p:nvPr/>
        </p:nvSpPr>
        <p:spPr>
          <a:xfrm>
            <a:off x="2040835" y="2549633"/>
            <a:ext cx="9681473" cy="461665"/>
          </a:xfrm>
          <a:prstGeom prst="rect">
            <a:avLst/>
          </a:prstGeom>
          <a:noFill/>
        </p:spPr>
        <p:txBody>
          <a:bodyPr wrap="square" rtlCol="0">
            <a:spAutoFit/>
          </a:bodyPr>
          <a:lstStyle/>
          <a:p>
            <a:r>
              <a:rPr lang="en-US" sz="2400" b="1" dirty="0">
                <a:solidFill>
                  <a:schemeClr val="accent2">
                    <a:lumMod val="75000"/>
                  </a:schemeClr>
                </a:solidFill>
                <a:latin typeface="Century" panose="02040604050505020304" pitchFamily="18" charset="0"/>
              </a:rPr>
              <a:t>References</a:t>
            </a:r>
            <a:r>
              <a:rPr lang="en-US" sz="2400" b="1" dirty="0">
                <a:solidFill>
                  <a:schemeClr val="accent2">
                    <a:lumMod val="75000"/>
                  </a:schemeClr>
                </a:solidFill>
                <a:latin typeface="Bell MT" panose="02020503060305020303" pitchFamily="18" charset="0"/>
              </a:rPr>
              <a:t>.</a:t>
            </a:r>
          </a:p>
        </p:txBody>
      </p:sp>
    </p:spTree>
    <p:extLst>
      <p:ext uri="{BB962C8B-B14F-4D97-AF65-F5344CB8AC3E}">
        <p14:creationId xmlns:p14="http://schemas.microsoft.com/office/powerpoint/2010/main" val="3219440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tăText 1"/>
          <p:cNvSpPr txBox="1"/>
          <p:nvPr/>
        </p:nvSpPr>
        <p:spPr>
          <a:xfrm>
            <a:off x="2040835" y="720833"/>
            <a:ext cx="9681473" cy="400110"/>
          </a:xfrm>
          <a:prstGeom prst="rect">
            <a:avLst/>
          </a:prstGeom>
          <a:noFill/>
        </p:spPr>
        <p:txBody>
          <a:bodyPr wrap="square" rtlCol="0">
            <a:spAutoFit/>
          </a:bodyPr>
          <a:lstStyle/>
          <a:p>
            <a:r>
              <a:rPr lang="en-US" sz="2000" dirty="0">
                <a:solidFill>
                  <a:schemeClr val="accent2">
                    <a:lumMod val="75000"/>
                  </a:schemeClr>
                </a:solidFill>
                <a:latin typeface="Century" panose="02040604050505020304" pitchFamily="18" charset="0"/>
              </a:rPr>
              <a:t>References – cont</a:t>
            </a:r>
            <a:r>
              <a:rPr lang="en-US" sz="2000" dirty="0">
                <a:solidFill>
                  <a:schemeClr val="accent2">
                    <a:lumMod val="75000"/>
                  </a:schemeClr>
                </a:solidFill>
                <a:latin typeface="Bell MT" panose="02020503060305020303" pitchFamily="18" charset="0"/>
              </a:rPr>
              <a:t>.</a:t>
            </a:r>
          </a:p>
        </p:txBody>
      </p:sp>
      <p:sp>
        <p:nvSpPr>
          <p:cNvPr id="3" name="Dreptunghi 2"/>
          <p:cNvSpPr/>
          <p:nvPr/>
        </p:nvSpPr>
        <p:spPr>
          <a:xfrm>
            <a:off x="4691269" y="773841"/>
            <a:ext cx="6215269" cy="4524315"/>
          </a:xfrm>
          <a:prstGeom prst="rect">
            <a:avLst/>
          </a:prstGeom>
        </p:spPr>
        <p:txBody>
          <a:bodyPr wrap="square">
            <a:spAutoFit/>
          </a:bodyPr>
          <a:lstStyle/>
          <a:p>
            <a:pPr algn="just"/>
            <a:r>
              <a:rPr lang="en-US" sz="1600" dirty="0">
                <a:latin typeface="Times New Roman" panose="02020603050405020304" pitchFamily="18" charset="0"/>
                <a:cs typeface="Times New Roman" panose="02020603050405020304" pitchFamily="18" charset="0"/>
              </a:rPr>
              <a:t>[6] J. Ye. Multiple attribute group decision-making method with completely unknown weights based on similarity measures under single valued </a:t>
            </a:r>
            <a:r>
              <a:rPr lang="en-US" sz="1600" dirty="0" err="1">
                <a:latin typeface="Times New Roman" panose="02020603050405020304" pitchFamily="18" charset="0"/>
                <a:cs typeface="Times New Roman" panose="02020603050405020304" pitchFamily="18" charset="0"/>
              </a:rPr>
              <a:t>neutrosophic</a:t>
            </a:r>
            <a:r>
              <a:rPr lang="en-US" sz="1600" dirty="0">
                <a:latin typeface="Times New Roman" panose="02020603050405020304" pitchFamily="18" charset="0"/>
                <a:cs typeface="Times New Roman" panose="02020603050405020304" pitchFamily="18" charset="0"/>
              </a:rPr>
              <a:t> environment. Journal of Intelligent and Fuzzy Systems, (2014).</a:t>
            </a:r>
          </a:p>
          <a:p>
            <a:pPr algn="just"/>
            <a:r>
              <a:rPr lang="en-US" sz="1600" dirty="0">
                <a:latin typeface="Times New Roman" panose="02020603050405020304" pitchFamily="18" charset="0"/>
                <a:cs typeface="Times New Roman" panose="02020603050405020304" pitchFamily="18" charset="0"/>
              </a:rPr>
              <a:t>[7] J. Ye. Clustering methods using distance-based similarity measures of single-valued </a:t>
            </a:r>
            <a:r>
              <a:rPr lang="en-US" sz="1600" dirty="0" err="1">
                <a:latin typeface="Times New Roman" panose="02020603050405020304" pitchFamily="18" charset="0"/>
                <a:cs typeface="Times New Roman" panose="02020603050405020304" pitchFamily="18" charset="0"/>
              </a:rPr>
              <a:t>neutrosophic</a:t>
            </a:r>
            <a:r>
              <a:rPr lang="en-US" sz="1600" dirty="0">
                <a:latin typeface="Times New Roman" panose="02020603050405020304" pitchFamily="18" charset="0"/>
                <a:cs typeface="Times New Roman" panose="02020603050405020304" pitchFamily="18" charset="0"/>
              </a:rPr>
              <a:t> sets. Journal of Intelligent Systems, (2014).</a:t>
            </a:r>
          </a:p>
          <a:p>
            <a:pPr algn="just"/>
            <a:r>
              <a:rPr lang="en-US" sz="1600" dirty="0">
                <a:latin typeface="Times New Roman" panose="02020603050405020304" pitchFamily="18" charset="0"/>
                <a:cs typeface="Times New Roman" panose="02020603050405020304" pitchFamily="18" charset="0"/>
              </a:rPr>
              <a:t>[8] R. R. </a:t>
            </a:r>
            <a:r>
              <a:rPr lang="en-US" sz="1600" dirty="0" err="1">
                <a:latin typeface="Times New Roman" panose="02020603050405020304" pitchFamily="18" charset="0"/>
                <a:cs typeface="Times New Roman" panose="02020603050405020304" pitchFamily="18" charset="0"/>
              </a:rPr>
              <a:t>Yager</a:t>
            </a:r>
            <a:r>
              <a:rPr lang="en-US" sz="1600" dirty="0">
                <a:latin typeface="Times New Roman" panose="02020603050405020304" pitchFamily="18" charset="0"/>
                <a:cs typeface="Times New Roman" panose="02020603050405020304" pitchFamily="18" charset="0"/>
              </a:rPr>
              <a:t>. On the theory of bags (Multi sets). International Journal of General System, 13 (1986), 23-37.</a:t>
            </a:r>
          </a:p>
          <a:p>
            <a:pPr algn="just"/>
            <a:r>
              <a:rPr lang="en-US" sz="1600" dirty="0">
                <a:latin typeface="Times New Roman" panose="02020603050405020304" pitchFamily="18" charset="0"/>
                <a:cs typeface="Times New Roman" panose="02020603050405020304" pitchFamily="18" charset="0"/>
              </a:rPr>
              <a:t>[9] T. K. Shinoj and J. J. Sunil. Intuitionistic fuzzy multi sets and its application in medical diagnosis. World Academy of Science, Engineering and Technology, 6(1) (2012), 1418-1421.</a:t>
            </a:r>
          </a:p>
          <a:p>
            <a:pPr algn="just"/>
            <a:r>
              <a:rPr lang="en-US" sz="1600" dirty="0">
                <a:latin typeface="Times New Roman" panose="02020603050405020304" pitchFamily="18" charset="0"/>
                <a:cs typeface="Times New Roman" panose="02020603050405020304" pitchFamily="18" charset="0"/>
              </a:rPr>
              <a:t>[10] P. </a:t>
            </a:r>
            <a:r>
              <a:rPr lang="en-US" sz="1600" dirty="0" err="1">
                <a:latin typeface="Times New Roman" panose="02020603050405020304" pitchFamily="18" charset="0"/>
                <a:cs typeface="Times New Roman" panose="02020603050405020304" pitchFamily="18" charset="0"/>
              </a:rPr>
              <a:t>Rajarajeswari</a:t>
            </a:r>
            <a:r>
              <a:rPr lang="en-US" sz="1600" dirty="0">
                <a:latin typeface="Times New Roman" panose="02020603050405020304" pitchFamily="18" charset="0"/>
                <a:cs typeface="Times New Roman" panose="02020603050405020304" pitchFamily="18" charset="0"/>
              </a:rPr>
              <a:t> and N. Uma. Normalized Hamming Similarity Measure for Intuitionistic Fuzzy Multi Sets and Its Application in Medical diagnosis. International Journal of Mathematics Trends and Technology, 5(3) (2014), 219-225.</a:t>
            </a:r>
          </a:p>
          <a:p>
            <a:pPr algn="just"/>
            <a:r>
              <a:rPr lang="en-US" sz="1600" dirty="0">
                <a:latin typeface="Times New Roman" panose="02020603050405020304" pitchFamily="18" charset="0"/>
                <a:cs typeface="Times New Roman" panose="02020603050405020304" pitchFamily="18" charset="0"/>
              </a:rPr>
              <a:t>[11] S. Ye and J. Ye. Dice similarity measure between single valued </a:t>
            </a:r>
            <a:r>
              <a:rPr lang="en-US" sz="1600" dirty="0" err="1">
                <a:latin typeface="Times New Roman" panose="02020603050405020304" pitchFamily="18" charset="0"/>
                <a:cs typeface="Times New Roman" panose="02020603050405020304" pitchFamily="18" charset="0"/>
              </a:rPr>
              <a:t>neutrosophic</a:t>
            </a:r>
            <a:r>
              <a:rPr lang="en-US" sz="1600" dirty="0">
                <a:latin typeface="Times New Roman" panose="02020603050405020304" pitchFamily="18" charset="0"/>
                <a:cs typeface="Times New Roman" panose="02020603050405020304" pitchFamily="18" charset="0"/>
              </a:rPr>
              <a:t> multisets and its application in medical diagnosis. Neutrosophic Sets and Systems, 2014.</a:t>
            </a:r>
            <a:endParaRPr lang="ro-RO"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50625978"/>
      </p:ext>
    </p:extLst>
  </p:cSld>
  <p:clrMapOvr>
    <a:masterClrMapping/>
  </p:clrMapOvr>
</p:sld>
</file>

<file path=ppt/theme/theme1.xml><?xml version="1.0" encoding="utf-8"?>
<a:theme xmlns:a="http://schemas.openxmlformats.org/drawingml/2006/main" name="Adiere">
  <a:themeElements>
    <a:clrScheme name="Adiere">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Adier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Adiere">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797</TotalTime>
  <Words>3066</Words>
  <Application>Microsoft Office PowerPoint</Application>
  <PresentationFormat>Ecran lat</PresentationFormat>
  <Paragraphs>196</Paragraphs>
  <Slides>40</Slides>
  <Notes>0</Notes>
  <HiddenSlides>0</HiddenSlides>
  <MMClips>0</MMClips>
  <ScaleCrop>false</ScaleCrop>
  <HeadingPairs>
    <vt:vector size="6" baseType="variant">
      <vt:variant>
        <vt:lpstr>Fonturi utilizate</vt:lpstr>
      </vt:variant>
      <vt:variant>
        <vt:i4>6</vt:i4>
      </vt:variant>
      <vt:variant>
        <vt:lpstr>Temă</vt:lpstr>
      </vt:variant>
      <vt:variant>
        <vt:i4>1</vt:i4>
      </vt:variant>
      <vt:variant>
        <vt:lpstr>Titluri diapozitive</vt:lpstr>
      </vt:variant>
      <vt:variant>
        <vt:i4>40</vt:i4>
      </vt:variant>
    </vt:vector>
  </HeadingPairs>
  <TitlesOfParts>
    <vt:vector size="47" baseType="lpstr">
      <vt:lpstr>Arial</vt:lpstr>
      <vt:lpstr>Bell MT</vt:lpstr>
      <vt:lpstr>Century</vt:lpstr>
      <vt:lpstr>Century Gothic</vt:lpstr>
      <vt:lpstr>Times New Roman</vt:lpstr>
      <vt:lpstr>Wingdings 3</vt:lpstr>
      <vt:lpstr>Adiere</vt:lpstr>
      <vt:lpstr>Medical Diagnosis Using Distance-Based Similarity Measures of Single Valued Neutrosophic Multisets</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Interval Neutrosophic Sets and Logic</dc:title>
  <dc:creator>Stefan Blaga</dc:creator>
  <cp:lastModifiedBy>Stefan Blaga</cp:lastModifiedBy>
  <cp:revision>288</cp:revision>
  <dcterms:created xsi:type="dcterms:W3CDTF">2016-04-22T16:24:07Z</dcterms:created>
  <dcterms:modified xsi:type="dcterms:W3CDTF">2016-05-08T16:49:27Z</dcterms:modified>
</cp:coreProperties>
</file>