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1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5029200"/>
            <a:ext cx="12188952" cy="10972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8FAFC"/>
                </a:solidFill>
              </a:defRPr>
            </a:pPr>
            <a:r>
              <a:t>The Third Answer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840480"/>
            <a:ext cx="105156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F97316"/>
                </a:solidFill>
              </a:defRPr>
            </a:pPr>
            <a:r>
              <a:t>Why AI Doesn't Know What It Doesn't Know — And How Ancient Logic Can Fix 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035040"/>
            <a:ext cx="10515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748B"/>
                </a:solidFill>
              </a:defRPr>
            </a:pPr>
            <a:r>
              <a:t>Leyva-Vazquez &amp; Smarandache | NSIA Publishing House 2026 | ISBN 978-1-972502-14-3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Book metadata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Authors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Maikel Yelandi Leyva-Vazquez, PhD (University of Guayaquil)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Florentin Smarandache, PhD (University of New Mexico)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Publisher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Neutrosophic Science International Association (NSIA) Publishing House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Division of Mathematics and Sciences, University of New Mexico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ISBN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978-1-972502-14-3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Year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2026 (Gallup, NM, USA / Guayaquil, Ecuador)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Peer reviewers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Lorenzo Cevallos-Torres (University of Guayaquil)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Erick Gonzalez-Caballero (Latin American Association of Neutrosophic Sciences)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The central thesis of the book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problem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Generative AI systems are architecturally unable to say 'I don't know'.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They use the same mechanism to produce true statements and false statements.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There is no internal flag that distinguishes a real citation from a hallucination.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proposal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Bivalent logic (true/false) does not capture what AI does.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A third dimension is needed: indeterminacy.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solution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Neutrosophic logic (Smarandache, 1995) operates with triplets (T, I, F)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 = degree of truth, I = degree of indeterminacy, F = degree of falsity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The three dimensions are independent — they do not necessarily sum to 1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compass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4 epistemic zones: Consensus, Ambiguity, Contradiction, Ignorance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Overall structure of the book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Front matter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Dedication, epigraphs, Foreword (Smarandache), Preface (Leyva-Vazquez)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4 Parts with 7 Chapters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PART I — THE PROBLEM: Chs. 1 and 2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PART II — THE ROOTS: Chs. 3 and 4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PART III — THE FRAMEWORK: Chs. 5 and 6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PART IV — THE FUTURE: Ch. 7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7 Appendices (A-G)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Practical tools, formal definitions, further reading, web app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Back matter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Acknowledgments, About the Authors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5200" b="1">
                <a:solidFill>
                  <a:srgbClr val="FFFFFF"/>
                </a:solidFill>
              </a:defRPr>
            </a:pPr>
            <a:r>
              <a:t>Part 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20624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THE PROBLEM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Chapter 1 — The Confident Machine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Opening with the Schwartz case (2023)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A New York lawyer used ChatGPT and received 6 legal citations — none of them existed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The landmark case where a court sanctioned a professional for trusting AI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architecture of overconfidence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Analogy: a person who has read every book but never dropped a glass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Can describe how the glass breaks — but does not know what they do not know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key revelation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Models use the same mechanism to produce truths and hallucinations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There is no internal flag that distinguishes a real citation from an invented one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Why 'better models' do not solve the problem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It is not a bug to be patched in the next version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It is a consequence of the architecture — intrinsic, not accidental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Chapter 2 — True, False, and the Third Answer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From Aristotle to classical logic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2,400 years of true/false dichotomy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historical exception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Lukasiewicz (1920), three-valued logic and the future contingent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insufficiency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Why 'maybe', 'probable' or 'I don't know' are not the same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Neutrosophy (Smarandache, 1995)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T, I, F as three independent dimensions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I is not 'lack of information', it is a constitutive dimension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Concrete examples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The Goldbach conjecture: high T, high I, low F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The fabricated legal citation: low T, high I, high F — the pattern of hallucination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5200" b="1">
                <a:solidFill>
                  <a:srgbClr val="FFFFFF"/>
                </a:solidFill>
              </a:defRPr>
            </a:pPr>
            <a:r>
              <a:t>Part II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20624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THE ROOTS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Chapter 3 — The Monks Who Doubted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forgotten genealogy of 'I don't know'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The Scholastic theologians of Salamanca, 16th century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Francisco de Vitoria and methodical doubt before Descartes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Moral probabilism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How confessors decided when an authority was sufficient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Probability as an epistemic concept, not just a mathematical one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Parallels with contemporary AI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How do we evaluate the 'authority' of an algorithmically generated source?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Connections with Blaise Pascal and early philosophy of science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The book reconstructs an argumentative line from the monks to the present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Chapter 4 — Neither One Nor the Other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Andean logic: neither one nor the other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Rodolfo Kusch and inclusive duality (not exclusive)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Latin American indigenous philosophy of the unresolved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Connection with neutrosophy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T, I, F as a mathematical reformulation of an ancestral intuition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Jose Marti: the history of America must be taught in detail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book's original contribution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Bridging formal epistemology and non-Western traditions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Why this matters for AI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AI systems are mainly trained on Anglo-Saxon corpora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Neutrosophy offers a framework that is not imported but decolonial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5200" b="1">
                <a:solidFill>
                  <a:srgbClr val="FFFFFF"/>
                </a:solidFill>
              </a:defRPr>
            </a:pPr>
            <a:r>
              <a:t>Part III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20624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THE FRAMEWORK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Chapter 5 — A Compass for Uncertainty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Epistemic Compass of the Third Answer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4 zones that define the relationship with any claim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ZONE 1 — CONSENSUS (high T, low I, low F)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The capital of France is Paris. Act with confidence.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ZONE 2 — AMBIGUITY (medium T, high I, medium F)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The best strategy for [complex decision]. Seek more sources.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ZONE 3 — CONTRADICTION (high T, medium I, high F)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AI will be good or bad for jobs. Acknowledge the tension.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ZONE 4 — IGNORANCE (low T, high I, low F)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What will happen in [future event]. Abstain from claiming.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practical rule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Before citing any AI output, locate it on the compass: if it does not fall in Consensus, verify.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Chapter 6 — When to Trust, When to Doubt, When to Abstain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3 fundamental epistemic actions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1) TRUST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When the claim is in the Consensus zone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When external verification is fast and cheap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When the cost of error is low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2) DOUBT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When there are signs of contradiction or ambiguity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When the domain is specialized (medicine, law, citations)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3) ABSTAIN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When the claim is verifiable but not verifiable by you right now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When the cost of error is high (irreversible decision)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Epistemic Nutrition Label (Appendix G)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A label that should accompany every AI output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5200" b="1">
                <a:solidFill>
                  <a:srgbClr val="FFFFFF"/>
                </a:solidFill>
              </a:defRPr>
            </a:pPr>
            <a:r>
              <a:t>Part IV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20624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THE FUTURE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Chapter 7 — The Honest Machine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What an AI that knows 'I don't know' could look like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Systems with explicit abstention capability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Systems that return T, I, F together with each answer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technical proposal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Hybrid architectures: generative model + neutrosophic calibration module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Evaluation of the output BEFORE delivering it to the user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Implications for education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Teaching how to read the compass is as important as teaching how to write prompts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Training students in epistemic discernment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A hopeful vision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The honest machine is not science fiction — it is a design choice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It can be done today, with existing models, by adding a calibration layer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5200" b="1">
                <a:solidFill>
                  <a:srgbClr val="FFFFFF"/>
                </a:solidFill>
              </a:defRPr>
            </a:pPr>
            <a:r>
              <a:t>Appendices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20624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7 practical tools (A-G)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Appendix A — The T-I-F Quick Reference Card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Quick reference card for daily practical use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Format: a single foldable page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Definitions of T, I, F in 3 lines each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The 4 zones of the compass with 1-line examples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3 questions to apply before citing any AI output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Purpose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So a professional can keep it next to their desk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So a student can print it and stick it in their notebook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Designed to be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Memorizable in 5 minutes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Applicable without reading the full book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Appendix B — Prompt Templates for Uncertainty-Aware AI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Prompt templates that force AI to acknowledge uncertainty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Template 1 — The triplet prompt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Answer [question] and at the end give a triplet (T, I, F) for your own answer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Template 2 — The abstention prompt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If you are not sure, respond ONLY 'I cannot verify this' — do not invent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Template 3 — The cross-verification prompt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Answer and give me 3 independent ways to verify your answer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Template 4 — The compass prompt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Which zone of the compass (Consensus / Ambiguity / Contradiction / Ignorance) would you place your own answer in?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Use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Ready to copy and paste into ChatGPT, Claude, Gemini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Appendix C — Neutrosophic Logic: Formal Definitions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rigorous mathematical definitions of neutrosophy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Definition of neutrosophic set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A set N where each element x has T(x), I(x), F(x) in [0, 1]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T(x) + I(x) + F(x) can be less than, equal to, or greater than 1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Basic operations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Union, intersection, complement in the neutrosophic space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Relation with fuzzy and intuitionistic logic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How neutrosophy generalizes both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For the technical reader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This appendix is mathematically dense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It can be skipped without losing the main argument of the book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Appendix D — For the Technically Curious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For those who want to go beyond the formal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Connections with Bayesian statistics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How T, I, F relate to prior and posterior distributions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Connections with decision theory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Decisions under ambiguity vs decisions under risk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Implementation in AI systems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How to modify an LLM so it returns calibrated triplets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Post-training calibration layers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Cross-references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To technical papers by Smarandache and others in NSIA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Appendix E — Further Reading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Recommended readings by topic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On epistemology and AI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Books and papers from the last 5 years that dialogue with the book's thesis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On logic and philosophy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Classics: Aristotle, Lukasiewicz, Quine, Kripke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Contemporary: works by Smarandache and the neutrosophic school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On Latin American philosophy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Kusch, Marti, Vitoria, the School of Salamanca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On education and AI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The Honest Classroom (Leyva-Vazquez &amp; Smarandache, 2026) as companion volume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Appendix F — The Third Answer Web Application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practical tool that accompanies the book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URL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https://the-third-answer.streamlit.app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What it allows you to do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Enter a claim and receive its estimated triplet (T, I, F)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Locate claims on the epistemic compass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Generate Epistemic Nutrition Labels for AI outputs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Free and open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Available for students, teachers and professionals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Associated Python library: pip install thirdanswer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Example use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Paste a ChatGPT response, receive the neutrosophic diagnosis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Appendix G — The Epistemic Nutrition Label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most public proposal of the book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What it is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A visual label (like food nutrition labels) that should accompany every AI output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Fields of the label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Level of T (estimated truth)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Level of I (detected indeterminacy)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Level of F (estimated contradiction or falsity)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Verified sources vs generated sources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Calibrated confidence level (not just a vocal 'high confidence')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Purpose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To make algorithmic opacity visible to the user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To enable informed epistemic decisions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Analogy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Before 1966, cigarette packs did not warn about cancer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Nutrition labels changed how people eat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This label could change how people consume AI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5200" b="1">
                <a:solidFill>
                  <a:srgbClr val="FFFFFF"/>
                </a:solidFill>
              </a:defRPr>
            </a:pPr>
            <a:r>
              <a:t>Back matter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20624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Acknowledgments and authors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Acknowledgments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To the fellow travelers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Alejandro Leyva, Angelica Neria, Alejandro Perez, for the journey across America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To the host countries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El Salvador, Dominican Republic, Peru, Cuba, Ecuador, Colombia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To the peer reviewers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Lorenzo Cevallos-Torres (University of Guayaquil)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Erick Gonzalez-Caballero (Latin American Association of Neutrosophic Sciences)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To the intellectual tradition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From the Scholastic theologians of Salamanca to the Andean philosophers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To the weavers, stonemasons and monks who practiced the Third Answer long before the equations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Acknowledgment about AI use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The book recognizes the use of LLMs as assistance in writing and editing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All philosophical interpretations and conceptual decisions are the authors' own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About the authors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Maikel Yelandi Leyva-Vazquez, PhD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University of Guayaquil, Ecuador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Researcher in neutrosophic logic, AI and data analytics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Editor-in-Chief of Neutrosophic Sets and Systems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Coordinator of master's programs at UBE and UG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ORCID: 0000-0001-5401-0018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Florentin Smarandache, PhD, PostDocs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Emeritus Professor, University of New Mexico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Division of Mathematics, Physics, and Natural Science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Founder of neutrosophy (1995)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ORCID: 0000-0002-5560-5926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Shared trajectory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More than 15 years of research collaboration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Multiple joint books and papers on applications of neutrosophy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Who this book is for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Professionals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Lawyers, doctors, journalists, researchers — anyone who uses AI in consequential decisions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Teachers and students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Undergraduate and graduate universities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From computer science to philosophy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Legislators and regulators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Those who design AI policies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General curious public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The book is written to be read without prior technical training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The technical appendices are optional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Prerequisite: none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Just a willingness to feel the 'quiet unease' of not knowing whether to trust a machine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Companion resources of the book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Web application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https://the-third-answer.streamlit.app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Python library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pip install thirdanswer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Videos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Book Trailer (3 min) on YouTube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Chapter 1 video-book (6.4 min, narrated)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Full Book Video (18.5 min, all 7 chapters)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Response to Woodall — cinematic video (7 min)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Book Reel 9:16 for social media (15 s)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Companion book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The Honest Classroom — Leyva-Vazquez &amp; Smarandache (2026)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Application of the T, I, F framework to university education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Book chapters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Navegar con rumbo: a reference framework for integrating AI in university teaching (UBE, 2026)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The book's thesis in one sentence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155680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The machine will not tell you when it is guessing</a:t>
            </a:r>
          </a:p>
          <a:p>
            <a:pPr>
              <a:spcAft>
                <a:spcPts val="600"/>
              </a:spcAft>
              <a:defRPr sz="1900" b="1">
                <a:solidFill>
                  <a:srgbClr val="F97316"/>
                </a:solidFill>
              </a:defRPr>
            </a:pPr>
            <a:r>
              <a:t>After this book, you will not need it to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Maikel Leyva-Vazquez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Guayaquil, Ecuador</a:t>
            </a:r>
          </a:p>
          <a:p>
            <a:pPr>
              <a:spcAft>
                <a:spcPts val="600"/>
              </a:spcAft>
              <a:defRPr sz="1600">
                <a:solidFill>
                  <a:srgbClr val="1E293B"/>
                </a:solidFill>
              </a:defRPr>
            </a:pPr>
            <a:r>
              <a:t>• March 2026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5029200"/>
            <a:ext cx="12188952" cy="10972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8FAFC"/>
                </a:solidFill>
              </a:defRPr>
            </a:pPr>
            <a:r>
              <a:t>Thank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840480"/>
            <a:ext cx="105156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F97316"/>
                </a:solidFill>
              </a:defRPr>
            </a:pPr>
            <a:r>
              <a:t>The Third Answer — ISBN 978-1-972502-14-3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035040"/>
            <a:ext cx="10515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748B"/>
                </a:solidFill>
              </a:defRPr>
            </a:pPr>
            <a:r>
              <a:t>Read the book at https://the-third-answer.streamlit.app | @mleyvaz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2441</Words>
  <Application>Microsoft Office PowerPoint</Application>
  <PresentationFormat>Custom</PresentationFormat>
  <Paragraphs>300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Florentin Smarandache</cp:lastModifiedBy>
  <cp:revision>1</cp:revision>
  <dcterms:created xsi:type="dcterms:W3CDTF">2013-01-27T09:14:16Z</dcterms:created>
  <dcterms:modified xsi:type="dcterms:W3CDTF">2026-04-11T17:47:05Z</dcterms:modified>
  <cp:category/>
</cp:coreProperties>
</file>