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80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5581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Bienvenida. Presentar el título del programa y el marco general: formación postdoctoral en neutrosofía y plitogenia. Duración sugerida: 1 minuto.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Detallar las tres fases del programa y su duración aproximada. Duración: 1.5 minutos.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Enumerar las seis líneas de investigación prioritarias del programa. Duración: 1.5 minutos.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Describir el perfil deseado del candidato postdoctoral. Duración: 1 minuto.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Explicar cómo se acompaña a los postdoctorandos: mentoría, red internacional y estancias. Duración: 1.5 minutos.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Listar los principales entregables del programa al finalizar los 24 meses. Duración: 1 minuto.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Cerrar el argumento con la proyección de impacto del programa a mediano plazo. Duración: 1 minuto.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Explicar el proceso de postulación paso a paso. Duración: 1 minuto.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Agradecer la atención y dejar los datos de contacto para consultas o postulaciones. Duración: 30 segundos.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Recorrer brevemente los seis bloques temáticos. Duración: 1 minuto.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Plantear el problema: la complejidad actual exige modelos que representen simultáneamente verdad, indeterminación y falsedad. Duración: 1.5 minutos.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Explicar el triplete neutrosófico (T,I,F) y su independencia respecto a los modelos difusos clásicos. Duración: 1.5 minutos.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Ilustrar cómo un elemento plitogénico se describe mediante múltiples atributos con grados de pertenencia y contradicción. Duración: 1.5 minutos.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Mostrar la línea evolutiva desde Zadeh hasta Smarandache, remarcando que cada teoría amplía la anterior. Duración: 1 minuto.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Recorrer rápidamente seis dominios de aplicación para mostrar la pertinencia práctica del campo. Duración: 1.5 minutos.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Argumentar la necesidad concreta del programa a partir de tres brechas observadas. Duración: 1.5 minutos.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Presentar el objetivo general y desglosarlo en tres objetivos específicos. Duración: 1.5 minutos.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fs.unm.edu/asesoriaspuigsalabarria@gmail.com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asesoriaspuigsalabarria@gmail.com" TargetMode="External"/><Relationship Id="rId5" Type="http://schemas.openxmlformats.org/officeDocument/2006/relationships/hyperlink" Target="mailto:smarand@unm.edu" TargetMode="External"/><Relationship Id="rId4" Type="http://schemas.openxmlformats.org/officeDocument/2006/relationships/hyperlink" Target="https://www.ceceic.org.mx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1F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805672" y="1371600"/>
            <a:ext cx="1874520" cy="1874520"/>
          </a:xfrm>
          <a:prstGeom prst="ellipse">
            <a:avLst/>
          </a:prstGeom>
          <a:solidFill>
            <a:srgbClr val="2E86AB">
              <a:alpha val="7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9765792" y="1371600"/>
            <a:ext cx="1874520" cy="1874520"/>
          </a:xfrm>
          <a:prstGeom prst="ellipse">
            <a:avLst/>
          </a:prstGeom>
          <a:solidFill>
            <a:srgbClr val="E8A33D">
              <a:alpha val="7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9281160" y="2423160"/>
            <a:ext cx="1874520" cy="1874520"/>
          </a:xfrm>
          <a:prstGeom prst="ellipse">
            <a:avLst/>
          </a:prstGeom>
          <a:solidFill>
            <a:srgbClr val="8E3B46">
              <a:alpha val="7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 txBox="1"/>
          <p:nvPr/>
        </p:nvSpPr>
        <p:spPr>
          <a:xfrm>
            <a:off x="9308592" y="20574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</a:t>
            </a:r>
            <a:endParaRPr lang="en-US" sz="2000" dirty="0"/>
          </a:p>
        </p:txBody>
      </p:sp>
      <p:sp>
        <p:nvSpPr>
          <p:cNvPr id="6" name="Text 4"/>
          <p:cNvSpPr txBox="1"/>
          <p:nvPr/>
        </p:nvSpPr>
        <p:spPr>
          <a:xfrm>
            <a:off x="10222992" y="20574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</a:t>
            </a:r>
            <a:endParaRPr lang="en-US" sz="2000" dirty="0"/>
          </a:p>
        </p:txBody>
      </p:sp>
      <p:sp>
        <p:nvSpPr>
          <p:cNvPr id="7" name="Text 5"/>
          <p:cNvSpPr txBox="1"/>
          <p:nvPr/>
        </p:nvSpPr>
        <p:spPr>
          <a:xfrm>
            <a:off x="9765792" y="30632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</a:t>
            </a:r>
            <a:endParaRPr lang="en-US" sz="2000" dirty="0"/>
          </a:p>
        </p:txBody>
      </p:sp>
      <p:sp>
        <p:nvSpPr>
          <p:cNvPr id="8" name="Text 6"/>
          <p:cNvSpPr txBox="1"/>
          <p:nvPr/>
        </p:nvSpPr>
        <p:spPr>
          <a:xfrm>
            <a:off x="640080" y="196596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PROPUESTA DE PROGRAMA DE INVESTIGACIÓN POSTDOCTORAL</a:t>
            </a:r>
            <a:endParaRPr lang="en-US" sz="1400" dirty="0"/>
          </a:p>
        </p:txBody>
      </p:sp>
      <p:sp>
        <p:nvSpPr>
          <p:cNvPr id="9" name="Text 7"/>
          <p:cNvSpPr txBox="1"/>
          <p:nvPr/>
        </p:nvSpPr>
        <p:spPr>
          <a:xfrm>
            <a:off x="594360" y="2331720"/>
            <a:ext cx="84124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Neutrosofía y Plitogenia</a:t>
            </a:r>
            <a:endParaRPr lang="en-US" sz="4600" dirty="0"/>
          </a:p>
        </p:txBody>
      </p:sp>
      <p:sp>
        <p:nvSpPr>
          <p:cNvPr id="10" name="Text 8"/>
          <p:cNvSpPr txBox="1"/>
          <p:nvPr/>
        </p:nvSpPr>
        <p:spPr>
          <a:xfrm>
            <a:off x="640080" y="3794760"/>
            <a:ext cx="7680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1600" i="1" dirty="0">
                <a:solidFill>
                  <a:srgbClr val="C7C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Formación avanzada de investigadores en lógica de la incertidumbre,</a:t>
            </a:r>
            <a:endParaRPr lang="en-US" sz="1600" dirty="0"/>
          </a:p>
          <a:p>
            <a:pPr marL="0" indent="0">
              <a:lnSpc>
                <a:spcPts val="2200"/>
              </a:lnSpc>
              <a:buNone/>
            </a:pPr>
            <a:r>
              <a:rPr lang="en-US" sz="1600" i="1" dirty="0">
                <a:solidFill>
                  <a:srgbClr val="C7C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indeterminación y los modelos de decisión multi-valuados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640080" y="5989320"/>
            <a:ext cx="1828800" cy="0"/>
          </a:xfrm>
          <a:prstGeom prst="line">
            <a:avLst/>
          </a:prstGeom>
          <a:noFill/>
          <a:ln w="25400">
            <a:solidFill>
              <a:srgbClr val="2E86A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 txBox="1"/>
          <p:nvPr/>
        </p:nvSpPr>
        <p:spPr>
          <a:xfrm>
            <a:off x="640080" y="60807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AA1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Programa Postdoctoral en Ciencias Neutrosóficas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E8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DISEÑO DEL PROGRAMA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713232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Estructura y fases (24 meses)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0954512" y="566928"/>
            <a:ext cx="128016" cy="128016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1164824" y="566928"/>
            <a:ext cx="128016" cy="128016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1375136" y="566928"/>
            <a:ext cx="128016" cy="128016"/>
          </a:xfrm>
          <a:prstGeom prst="ellipse">
            <a:avLst/>
          </a:prstGeom>
          <a:solidFill>
            <a:srgbClr val="8E3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1920240"/>
            <a:ext cx="3520440" cy="3931920"/>
          </a:xfrm>
          <a:prstGeom prst="roundRect">
            <a:avLst>
              <a:gd name="adj" fmla="val 2338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822960" y="2194560"/>
            <a:ext cx="502920" cy="502920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 txBox="1"/>
          <p:nvPr/>
        </p:nvSpPr>
        <p:spPr>
          <a:xfrm>
            <a:off x="822960" y="21945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30" dirty="0"/>
          </a:p>
        </p:txBody>
      </p:sp>
      <p:sp>
        <p:nvSpPr>
          <p:cNvPr id="10" name="Text 8"/>
          <p:cNvSpPr txBox="1"/>
          <p:nvPr/>
        </p:nvSpPr>
        <p:spPr>
          <a:xfrm>
            <a:off x="1508760" y="2194560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2E8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Fase 1</a:t>
            </a:r>
            <a:endParaRPr lang="en-US" sz="1200" dirty="0"/>
          </a:p>
        </p:txBody>
      </p:sp>
      <p:sp>
        <p:nvSpPr>
          <p:cNvPr id="11" name="Text 9"/>
          <p:cNvSpPr txBox="1"/>
          <p:nvPr/>
        </p:nvSpPr>
        <p:spPr>
          <a:xfrm>
            <a:off x="822960" y="2880360"/>
            <a:ext cx="2971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70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Fundamentación teórica</a:t>
            </a:r>
            <a:endParaRPr lang="en-US" sz="1700" dirty="0"/>
          </a:p>
        </p:txBody>
      </p:sp>
      <p:sp>
        <p:nvSpPr>
          <p:cNvPr id="12" name="Text 10"/>
          <p:cNvSpPr txBox="1"/>
          <p:nvPr/>
        </p:nvSpPr>
        <p:spPr>
          <a:xfrm>
            <a:off x="822960" y="361188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Meses 1–6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822960" y="4023360"/>
            <a:ext cx="2971800" cy="0"/>
          </a:xfrm>
          <a:prstGeom prst="line">
            <a:avLst/>
          </a:prstGeom>
          <a:noFill/>
          <a:ln w="12700">
            <a:solidFill>
              <a:srgbClr val="E3E5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 txBox="1"/>
          <p:nvPr/>
        </p:nvSpPr>
        <p:spPr>
          <a:xfrm>
            <a:off x="822960" y="4206240"/>
            <a:ext cx="29718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200" dirty="0">
                <a:solidFill>
                  <a:srgbClr val="1B1F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Actualización en lógica y conjuntos neutrosóficos/plitogénicos; definición del plan de investigación.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343400" y="1920240"/>
            <a:ext cx="3520440" cy="3931920"/>
          </a:xfrm>
          <a:prstGeom prst="roundRect">
            <a:avLst>
              <a:gd name="adj" fmla="val 2338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4617720" y="2194560"/>
            <a:ext cx="502920" cy="502920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 txBox="1"/>
          <p:nvPr/>
        </p:nvSpPr>
        <p:spPr>
          <a:xfrm>
            <a:off x="4617720" y="21945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30" dirty="0"/>
          </a:p>
        </p:txBody>
      </p:sp>
      <p:sp>
        <p:nvSpPr>
          <p:cNvPr id="18" name="Text 16"/>
          <p:cNvSpPr txBox="1"/>
          <p:nvPr/>
        </p:nvSpPr>
        <p:spPr>
          <a:xfrm>
            <a:off x="5303520" y="2194560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Fase 2</a:t>
            </a:r>
            <a:endParaRPr lang="en-US" sz="1200" dirty="0"/>
          </a:p>
        </p:txBody>
      </p:sp>
      <p:sp>
        <p:nvSpPr>
          <p:cNvPr id="19" name="Text 17"/>
          <p:cNvSpPr txBox="1"/>
          <p:nvPr/>
        </p:nvSpPr>
        <p:spPr>
          <a:xfrm>
            <a:off x="4617720" y="2880360"/>
            <a:ext cx="2971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70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Investigación aplicada</a:t>
            </a:r>
            <a:endParaRPr lang="en-US" sz="1700" dirty="0"/>
          </a:p>
        </p:txBody>
      </p:sp>
      <p:sp>
        <p:nvSpPr>
          <p:cNvPr id="20" name="Text 18"/>
          <p:cNvSpPr txBox="1"/>
          <p:nvPr/>
        </p:nvSpPr>
        <p:spPr>
          <a:xfrm>
            <a:off x="4617720" y="361188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Meses 7–18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4617720" y="4023360"/>
            <a:ext cx="2971800" cy="0"/>
          </a:xfrm>
          <a:prstGeom prst="line">
            <a:avLst/>
          </a:prstGeom>
          <a:noFill/>
          <a:ln w="12700">
            <a:solidFill>
              <a:srgbClr val="E3E5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 txBox="1"/>
          <p:nvPr/>
        </p:nvSpPr>
        <p:spPr>
          <a:xfrm>
            <a:off x="4617720" y="4206240"/>
            <a:ext cx="29718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200" dirty="0">
                <a:solidFill>
                  <a:srgbClr val="1B1F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Desarrollo de modelos, algoritmos y estudios de caso en el área elegida.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8138160" y="1920240"/>
            <a:ext cx="3520440" cy="3931920"/>
          </a:xfrm>
          <a:prstGeom prst="roundRect">
            <a:avLst>
              <a:gd name="adj" fmla="val 2338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8412480" y="2194560"/>
            <a:ext cx="502920" cy="502920"/>
          </a:xfrm>
          <a:prstGeom prst="ellipse">
            <a:avLst/>
          </a:prstGeom>
          <a:solidFill>
            <a:srgbClr val="8E3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 txBox="1"/>
          <p:nvPr/>
        </p:nvSpPr>
        <p:spPr>
          <a:xfrm>
            <a:off x="8412480" y="21945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30" dirty="0"/>
          </a:p>
        </p:txBody>
      </p:sp>
      <p:sp>
        <p:nvSpPr>
          <p:cNvPr id="26" name="Text 24"/>
          <p:cNvSpPr txBox="1"/>
          <p:nvPr/>
        </p:nvSpPr>
        <p:spPr>
          <a:xfrm>
            <a:off x="9098280" y="2194560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8E3B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Fase 3</a:t>
            </a:r>
            <a:endParaRPr lang="en-US" sz="1200" dirty="0"/>
          </a:p>
        </p:txBody>
      </p:sp>
      <p:sp>
        <p:nvSpPr>
          <p:cNvPr id="27" name="Text 25"/>
          <p:cNvSpPr txBox="1"/>
          <p:nvPr/>
        </p:nvSpPr>
        <p:spPr>
          <a:xfrm>
            <a:off x="8412480" y="2880360"/>
            <a:ext cx="2971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70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Publicación y transferencia</a:t>
            </a:r>
            <a:endParaRPr lang="en-US" sz="1700" dirty="0"/>
          </a:p>
        </p:txBody>
      </p:sp>
      <p:sp>
        <p:nvSpPr>
          <p:cNvPr id="28" name="Text 26"/>
          <p:cNvSpPr txBox="1"/>
          <p:nvPr/>
        </p:nvSpPr>
        <p:spPr>
          <a:xfrm>
            <a:off x="8412480" y="361188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Meses 19–24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8412480" y="4023360"/>
            <a:ext cx="2971800" cy="0"/>
          </a:xfrm>
          <a:prstGeom prst="line">
            <a:avLst/>
          </a:prstGeom>
          <a:noFill/>
          <a:ln w="12700">
            <a:solidFill>
              <a:srgbClr val="E3E5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 txBox="1"/>
          <p:nvPr/>
        </p:nvSpPr>
        <p:spPr>
          <a:xfrm>
            <a:off x="8412480" y="4206240"/>
            <a:ext cx="29718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200" dirty="0">
                <a:solidFill>
                  <a:srgbClr val="1B1F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Divulgación científica, transferencia a sectores productivos y cierre del programa.</a:t>
            </a:r>
            <a:endParaRPr lang="en-US" sz="1200" dirty="0"/>
          </a:p>
        </p:txBody>
      </p:sp>
      <p:sp>
        <p:nvSpPr>
          <p:cNvPr id="31" name="Text 29"/>
          <p:cNvSpPr txBox="1"/>
          <p:nvPr/>
        </p:nvSpPr>
        <p:spPr>
          <a:xfrm>
            <a:off x="11365992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E8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ÁREAS PRIORITARIAS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713232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Líneas de investigación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0954512" y="566928"/>
            <a:ext cx="128016" cy="128016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1164824" y="566928"/>
            <a:ext cx="128016" cy="128016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1375136" y="566928"/>
            <a:ext cx="128016" cy="128016"/>
          </a:xfrm>
          <a:prstGeom prst="ellipse">
            <a:avLst/>
          </a:prstGeom>
          <a:solidFill>
            <a:srgbClr val="8E3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1783080"/>
            <a:ext cx="352044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841248" y="2075688"/>
            <a:ext cx="274320" cy="274320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 txBox="1"/>
          <p:nvPr/>
        </p:nvSpPr>
        <p:spPr>
          <a:xfrm>
            <a:off x="841248" y="2560320"/>
            <a:ext cx="2971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5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Lógica y álgebra neutrosófica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4343400" y="1783080"/>
            <a:ext cx="352044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636008" y="2075688"/>
            <a:ext cx="274320" cy="274320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 txBox="1"/>
          <p:nvPr/>
        </p:nvSpPr>
        <p:spPr>
          <a:xfrm>
            <a:off x="4636008" y="2560320"/>
            <a:ext cx="2971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5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Conjuntos y operadores plitogénicos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8138160" y="1783080"/>
            <a:ext cx="352044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8430768" y="2075688"/>
            <a:ext cx="274320" cy="274320"/>
          </a:xfrm>
          <a:prstGeom prst="ellipse">
            <a:avLst/>
          </a:prstGeom>
          <a:solidFill>
            <a:srgbClr val="8E3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 txBox="1"/>
          <p:nvPr/>
        </p:nvSpPr>
        <p:spPr>
          <a:xfrm>
            <a:off x="8430768" y="2560320"/>
            <a:ext cx="2971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5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Decisión multicriterio neutrosófica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548640" y="3794760"/>
            <a:ext cx="352044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841248" y="4087368"/>
            <a:ext cx="274320" cy="274320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 txBox="1"/>
          <p:nvPr/>
        </p:nvSpPr>
        <p:spPr>
          <a:xfrm>
            <a:off x="841248" y="4572000"/>
            <a:ext cx="2971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5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IA explicable y computación neutrosófica</a:t>
            </a:r>
            <a:endParaRPr lang="en-US" sz="1450" dirty="0"/>
          </a:p>
        </p:txBody>
      </p:sp>
      <p:sp>
        <p:nvSpPr>
          <p:cNvPr id="19" name="Shape 17"/>
          <p:cNvSpPr/>
          <p:nvPr/>
        </p:nvSpPr>
        <p:spPr>
          <a:xfrm>
            <a:off x="4343400" y="3794760"/>
            <a:ext cx="352044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636008" y="4087368"/>
            <a:ext cx="274320" cy="274320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 txBox="1"/>
          <p:nvPr/>
        </p:nvSpPr>
        <p:spPr>
          <a:xfrm>
            <a:off x="4636008" y="4572000"/>
            <a:ext cx="2971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5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Estadística y probabilidad neutrosófica</a:t>
            </a:r>
            <a:endParaRPr lang="en-US" sz="1450" dirty="0"/>
          </a:p>
        </p:txBody>
      </p:sp>
      <p:sp>
        <p:nvSpPr>
          <p:cNvPr id="22" name="Shape 20"/>
          <p:cNvSpPr/>
          <p:nvPr/>
        </p:nvSpPr>
        <p:spPr>
          <a:xfrm>
            <a:off x="8138160" y="3794760"/>
            <a:ext cx="352044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8430768" y="4087368"/>
            <a:ext cx="274320" cy="274320"/>
          </a:xfrm>
          <a:prstGeom prst="ellipse">
            <a:avLst/>
          </a:prstGeom>
          <a:solidFill>
            <a:srgbClr val="8E3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 txBox="1"/>
          <p:nvPr/>
        </p:nvSpPr>
        <p:spPr>
          <a:xfrm>
            <a:off x="8430768" y="4572000"/>
            <a:ext cx="2971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5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Aplicaciones en ingeniería y salud</a:t>
            </a:r>
            <a:endParaRPr lang="en-US" sz="1450" dirty="0"/>
          </a:p>
        </p:txBody>
      </p:sp>
      <p:sp>
        <p:nvSpPr>
          <p:cNvPr id="25" name="Text 23"/>
          <p:cNvSpPr txBox="1"/>
          <p:nvPr/>
        </p:nvSpPr>
        <p:spPr>
          <a:xfrm>
            <a:off x="11365992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E8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IMPLEMENTACIÓN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713232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Perfil del candidato postdoctoral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0954512" y="566928"/>
            <a:ext cx="128016" cy="128016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1164824" y="566928"/>
            <a:ext cx="128016" cy="128016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1375136" y="566928"/>
            <a:ext cx="128016" cy="128016"/>
          </a:xfrm>
          <a:prstGeom prst="ellipse">
            <a:avLst/>
          </a:prstGeom>
          <a:solidFill>
            <a:srgbClr val="8E3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1920240"/>
            <a:ext cx="11064240" cy="749808"/>
          </a:xfrm>
          <a:prstGeom prst="roundRect">
            <a:avLst>
              <a:gd name="adj" fmla="val 10976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777240" y="2066544"/>
            <a:ext cx="457200" cy="457200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 txBox="1"/>
          <p:nvPr/>
        </p:nvSpPr>
        <p:spPr>
          <a:xfrm>
            <a:off x="777240" y="206654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10" name="Text 8"/>
          <p:cNvSpPr txBox="1"/>
          <p:nvPr/>
        </p:nvSpPr>
        <p:spPr>
          <a:xfrm>
            <a:off x="1417320" y="2011680"/>
            <a:ext cx="9966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400" dirty="0">
                <a:solidFill>
                  <a:srgbClr val="1B1F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Doctorado en matemáticas, ciencias de la computación, ingeniería o áreas afines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48640" y="2816352"/>
            <a:ext cx="11064240" cy="749808"/>
          </a:xfrm>
          <a:prstGeom prst="roundRect">
            <a:avLst>
              <a:gd name="adj" fmla="val 10976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777240" y="2962656"/>
            <a:ext cx="457200" cy="457200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 txBox="1"/>
          <p:nvPr/>
        </p:nvSpPr>
        <p:spPr>
          <a:xfrm>
            <a:off x="777240" y="296265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14" name="Text 12"/>
          <p:cNvSpPr txBox="1"/>
          <p:nvPr/>
        </p:nvSpPr>
        <p:spPr>
          <a:xfrm>
            <a:off x="1417320" y="2907792"/>
            <a:ext cx="9966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400" dirty="0">
                <a:solidFill>
                  <a:srgbClr val="1B1F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Experiencia en lógica formal, lógica difusa, sistemas de decisión o modelado matemático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48640" y="3712464"/>
            <a:ext cx="11064240" cy="749808"/>
          </a:xfrm>
          <a:prstGeom prst="roundRect">
            <a:avLst>
              <a:gd name="adj" fmla="val 10976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777240" y="3858768"/>
            <a:ext cx="457200" cy="457200"/>
          </a:xfrm>
          <a:prstGeom prst="ellipse">
            <a:avLst/>
          </a:prstGeom>
          <a:solidFill>
            <a:srgbClr val="8E3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 txBox="1"/>
          <p:nvPr/>
        </p:nvSpPr>
        <p:spPr>
          <a:xfrm>
            <a:off x="777240" y="38587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18" name="Text 16"/>
          <p:cNvSpPr txBox="1"/>
          <p:nvPr/>
        </p:nvSpPr>
        <p:spPr>
          <a:xfrm>
            <a:off x="1417320" y="3803904"/>
            <a:ext cx="9966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400" dirty="0">
                <a:solidFill>
                  <a:srgbClr val="1B1F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Historial de publicaciones en revistas indexadas (deseable, no excluyente)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548640" y="4608576"/>
            <a:ext cx="11064240" cy="749808"/>
          </a:xfrm>
          <a:prstGeom prst="roundRect">
            <a:avLst>
              <a:gd name="adj" fmla="val 10976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777240" y="4754880"/>
            <a:ext cx="457200" cy="457200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 txBox="1"/>
          <p:nvPr/>
        </p:nvSpPr>
        <p:spPr>
          <a:xfrm>
            <a:off x="777240" y="47548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22" name="Text 20"/>
          <p:cNvSpPr txBox="1"/>
          <p:nvPr/>
        </p:nvSpPr>
        <p:spPr>
          <a:xfrm>
            <a:off x="1417320" y="4700016"/>
            <a:ext cx="9966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400" dirty="0">
                <a:solidFill>
                  <a:srgbClr val="1B1F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Dominio de herramientas de programación científica (Python, MATLAB o R)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548640" y="5504688"/>
            <a:ext cx="11064240" cy="749808"/>
          </a:xfrm>
          <a:prstGeom prst="roundRect">
            <a:avLst>
              <a:gd name="adj" fmla="val 10976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777240" y="5650992"/>
            <a:ext cx="457200" cy="457200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 txBox="1"/>
          <p:nvPr/>
        </p:nvSpPr>
        <p:spPr>
          <a:xfrm>
            <a:off x="777240" y="565099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26" name="Text 24"/>
          <p:cNvSpPr txBox="1"/>
          <p:nvPr/>
        </p:nvSpPr>
        <p:spPr>
          <a:xfrm>
            <a:off x="1417320" y="5596128"/>
            <a:ext cx="9966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400" dirty="0">
                <a:solidFill>
                  <a:srgbClr val="1B1F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Capacidad de trabajo interdisciplinario y comunicación científica efectiva</a:t>
            </a:r>
            <a:endParaRPr lang="en-US" sz="1400" dirty="0"/>
          </a:p>
        </p:txBody>
      </p:sp>
      <p:sp>
        <p:nvSpPr>
          <p:cNvPr id="27" name="Text 25"/>
          <p:cNvSpPr txBox="1"/>
          <p:nvPr/>
        </p:nvSpPr>
        <p:spPr>
          <a:xfrm>
            <a:off x="11365992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E8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IMPLEMENTACIÓN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713232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Mentoría y red de colaboración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0954512" y="566928"/>
            <a:ext cx="128016" cy="128016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1164824" y="566928"/>
            <a:ext cx="128016" cy="128016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1375136" y="566928"/>
            <a:ext cx="128016" cy="128016"/>
          </a:xfrm>
          <a:prstGeom prst="ellipse">
            <a:avLst/>
          </a:prstGeom>
          <a:solidFill>
            <a:srgbClr val="8E3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 txBox="1"/>
          <p:nvPr/>
        </p:nvSpPr>
        <p:spPr>
          <a:xfrm>
            <a:off x="548640" y="1783080"/>
            <a:ext cx="10607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500" dirty="0">
                <a:solidFill>
                  <a:srgbClr val="1B1F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programa se apoya en un comité de mentoría interdisciplinario y en una red internacional de grupos que trabajan activamente en neutrosofía y plitogenia.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548640" y="2743200"/>
            <a:ext cx="3520440" cy="3108960"/>
          </a:xfrm>
          <a:prstGeom prst="roundRect">
            <a:avLst>
              <a:gd name="adj" fmla="val 2647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822960" y="3017520"/>
            <a:ext cx="548640" cy="548640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 txBox="1"/>
          <p:nvPr/>
        </p:nvSpPr>
        <p:spPr>
          <a:xfrm>
            <a:off x="822960" y="30175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</a:t>
            </a:r>
            <a:endParaRPr lang="en-US" sz="1560" dirty="0"/>
          </a:p>
        </p:txBody>
      </p:sp>
      <p:sp>
        <p:nvSpPr>
          <p:cNvPr id="11" name="Text 9"/>
          <p:cNvSpPr txBox="1"/>
          <p:nvPr/>
        </p:nvSpPr>
        <p:spPr>
          <a:xfrm>
            <a:off x="822960" y="37490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Comité de mentoría</a:t>
            </a:r>
            <a:endParaRPr lang="en-US" sz="1500" dirty="0"/>
          </a:p>
        </p:txBody>
      </p:sp>
      <p:sp>
        <p:nvSpPr>
          <p:cNvPr id="12" name="Text 10"/>
          <p:cNvSpPr txBox="1"/>
          <p:nvPr/>
        </p:nvSpPr>
        <p:spPr>
          <a:xfrm>
            <a:off x="822960" y="4251960"/>
            <a:ext cx="29718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0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Matemáticos, ingenieros y especialistas en inteligencia artificial que acompañan cada proyecto.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343400" y="2743200"/>
            <a:ext cx="3520440" cy="3108960"/>
          </a:xfrm>
          <a:prstGeom prst="roundRect">
            <a:avLst>
              <a:gd name="adj" fmla="val 2647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4617720" y="3017520"/>
            <a:ext cx="548640" cy="548640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 txBox="1"/>
          <p:nvPr/>
        </p:nvSpPr>
        <p:spPr>
          <a:xfrm>
            <a:off x="4617720" y="30175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⇄</a:t>
            </a:r>
            <a:endParaRPr lang="en-US" sz="1560" dirty="0"/>
          </a:p>
        </p:txBody>
      </p:sp>
      <p:sp>
        <p:nvSpPr>
          <p:cNvPr id="16" name="Text 14"/>
          <p:cNvSpPr txBox="1"/>
          <p:nvPr/>
        </p:nvSpPr>
        <p:spPr>
          <a:xfrm>
            <a:off x="4617720" y="37490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Red internacional</a:t>
            </a:r>
            <a:endParaRPr lang="en-US" sz="1500" dirty="0"/>
          </a:p>
        </p:txBody>
      </p:sp>
      <p:sp>
        <p:nvSpPr>
          <p:cNvPr id="17" name="Text 15"/>
          <p:cNvSpPr txBox="1"/>
          <p:nvPr/>
        </p:nvSpPr>
        <p:spPr>
          <a:xfrm>
            <a:off x="4617720" y="4251960"/>
            <a:ext cx="29718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0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Vínculos con grupos de investigación en neutrosofía y plitogenia en distintas regiones.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8138160" y="2743200"/>
            <a:ext cx="3520440" cy="3108960"/>
          </a:xfrm>
          <a:prstGeom prst="roundRect">
            <a:avLst>
              <a:gd name="adj" fmla="val 2647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8412480" y="3017520"/>
            <a:ext cx="548640" cy="548640"/>
          </a:xfrm>
          <a:prstGeom prst="ellipse">
            <a:avLst/>
          </a:prstGeom>
          <a:solidFill>
            <a:srgbClr val="8E3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 txBox="1"/>
          <p:nvPr/>
        </p:nvSpPr>
        <p:spPr>
          <a:xfrm>
            <a:off x="8412480" y="30175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☖</a:t>
            </a:r>
            <a:endParaRPr lang="en-US" sz="1560" dirty="0"/>
          </a:p>
        </p:txBody>
      </p:sp>
      <p:sp>
        <p:nvSpPr>
          <p:cNvPr id="21" name="Text 19"/>
          <p:cNvSpPr txBox="1"/>
          <p:nvPr/>
        </p:nvSpPr>
        <p:spPr>
          <a:xfrm>
            <a:off x="8412480" y="37490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Seminarios y estancias</a:t>
            </a:r>
            <a:endParaRPr lang="en-US" sz="1500" dirty="0"/>
          </a:p>
        </p:txBody>
      </p:sp>
      <p:sp>
        <p:nvSpPr>
          <p:cNvPr id="22" name="Text 20"/>
          <p:cNvSpPr txBox="1"/>
          <p:nvPr/>
        </p:nvSpPr>
        <p:spPr>
          <a:xfrm>
            <a:off x="8412480" y="4251960"/>
            <a:ext cx="29718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0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Encuentros periódicos y estancias cortas de investigación en instituciones colaboradoras.</a:t>
            </a:r>
            <a:endParaRPr lang="en-US" sz="1200" dirty="0"/>
          </a:p>
        </p:txBody>
      </p:sp>
      <p:sp>
        <p:nvSpPr>
          <p:cNvPr id="23" name="Text 21"/>
          <p:cNvSpPr txBox="1"/>
          <p:nvPr/>
        </p:nvSpPr>
        <p:spPr>
          <a:xfrm>
            <a:off x="11365992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B1F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E8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ENTREGABLES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713232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Resultados esperados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0954512" y="566928"/>
            <a:ext cx="128016" cy="128016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1164824" y="566928"/>
            <a:ext cx="128016" cy="128016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1375136" y="566928"/>
            <a:ext cx="128016" cy="128016"/>
          </a:xfrm>
          <a:prstGeom prst="ellipse">
            <a:avLst/>
          </a:prstGeom>
          <a:solidFill>
            <a:srgbClr val="8E3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1965960"/>
            <a:ext cx="3291840" cy="1554480"/>
          </a:xfrm>
          <a:prstGeom prst="roundRect">
            <a:avLst>
              <a:gd name="adj" fmla="val 5294"/>
            </a:avLst>
          </a:prstGeom>
          <a:solidFill>
            <a:srgbClr val="242A5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804672" y="2221992"/>
            <a:ext cx="457200" cy="457200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 txBox="1"/>
          <p:nvPr/>
        </p:nvSpPr>
        <p:spPr>
          <a:xfrm>
            <a:off x="804672" y="222199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</a:t>
            </a:r>
            <a:endParaRPr lang="en-US" sz="1300" dirty="0"/>
          </a:p>
        </p:txBody>
      </p:sp>
      <p:sp>
        <p:nvSpPr>
          <p:cNvPr id="10" name="Text 8"/>
          <p:cNvSpPr txBox="1"/>
          <p:nvPr/>
        </p:nvSpPr>
        <p:spPr>
          <a:xfrm>
            <a:off x="804672" y="2834640"/>
            <a:ext cx="277977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Publicaciones de alto impacto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4114800" y="1965960"/>
            <a:ext cx="3291840" cy="1554480"/>
          </a:xfrm>
          <a:prstGeom prst="roundRect">
            <a:avLst>
              <a:gd name="adj" fmla="val 5294"/>
            </a:avLst>
          </a:prstGeom>
          <a:solidFill>
            <a:srgbClr val="242A5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370832" y="2221992"/>
            <a:ext cx="457200" cy="457200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 txBox="1"/>
          <p:nvPr/>
        </p:nvSpPr>
        <p:spPr>
          <a:xfrm>
            <a:off x="4370832" y="222199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</a:t>
            </a:r>
            <a:endParaRPr lang="en-US" sz="1300" dirty="0"/>
          </a:p>
        </p:txBody>
      </p:sp>
      <p:sp>
        <p:nvSpPr>
          <p:cNvPr id="14" name="Text 12"/>
          <p:cNvSpPr txBox="1"/>
          <p:nvPr/>
        </p:nvSpPr>
        <p:spPr>
          <a:xfrm>
            <a:off x="4370832" y="2834640"/>
            <a:ext cx="277977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Nuevos modelos y algoritmos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7680960" y="1965960"/>
            <a:ext cx="3291840" cy="1554480"/>
          </a:xfrm>
          <a:prstGeom prst="roundRect">
            <a:avLst>
              <a:gd name="adj" fmla="val 5294"/>
            </a:avLst>
          </a:prstGeom>
          <a:solidFill>
            <a:srgbClr val="242A5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7936992" y="2221992"/>
            <a:ext cx="457200" cy="457200"/>
          </a:xfrm>
          <a:prstGeom prst="ellipse">
            <a:avLst/>
          </a:prstGeom>
          <a:solidFill>
            <a:srgbClr val="8E3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 txBox="1"/>
          <p:nvPr/>
        </p:nvSpPr>
        <p:spPr>
          <a:xfrm>
            <a:off x="7936992" y="222199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</a:t>
            </a:r>
            <a:endParaRPr lang="en-US" sz="1300" dirty="0"/>
          </a:p>
        </p:txBody>
      </p:sp>
      <p:sp>
        <p:nvSpPr>
          <p:cNvPr id="18" name="Text 16"/>
          <p:cNvSpPr txBox="1"/>
          <p:nvPr/>
        </p:nvSpPr>
        <p:spPr>
          <a:xfrm>
            <a:off x="7936992" y="2834640"/>
            <a:ext cx="277977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Herramientas de código abierto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548640" y="3794760"/>
            <a:ext cx="3291840" cy="1554480"/>
          </a:xfrm>
          <a:prstGeom prst="roundRect">
            <a:avLst>
              <a:gd name="adj" fmla="val 5294"/>
            </a:avLst>
          </a:prstGeom>
          <a:solidFill>
            <a:srgbClr val="242A5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804672" y="4050792"/>
            <a:ext cx="457200" cy="457200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 txBox="1"/>
          <p:nvPr/>
        </p:nvSpPr>
        <p:spPr>
          <a:xfrm>
            <a:off x="804672" y="405079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</a:t>
            </a:r>
            <a:endParaRPr lang="en-US" sz="1300" dirty="0"/>
          </a:p>
        </p:txBody>
      </p:sp>
      <p:sp>
        <p:nvSpPr>
          <p:cNvPr id="22" name="Text 20"/>
          <p:cNvSpPr txBox="1"/>
          <p:nvPr/>
        </p:nvSpPr>
        <p:spPr>
          <a:xfrm>
            <a:off x="804672" y="4663440"/>
            <a:ext cx="277977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Transferencia a sectores productivos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114800" y="3794760"/>
            <a:ext cx="3291840" cy="1554480"/>
          </a:xfrm>
          <a:prstGeom prst="roundRect">
            <a:avLst>
              <a:gd name="adj" fmla="val 5294"/>
            </a:avLst>
          </a:prstGeom>
          <a:solidFill>
            <a:srgbClr val="242A5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4370832" y="4050792"/>
            <a:ext cx="457200" cy="457200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 txBox="1"/>
          <p:nvPr/>
        </p:nvSpPr>
        <p:spPr>
          <a:xfrm>
            <a:off x="4370832" y="405079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</a:t>
            </a:r>
            <a:endParaRPr lang="en-US" sz="1300" dirty="0"/>
          </a:p>
        </p:txBody>
      </p:sp>
      <p:sp>
        <p:nvSpPr>
          <p:cNvPr id="26" name="Text 24"/>
          <p:cNvSpPr txBox="1"/>
          <p:nvPr/>
        </p:nvSpPr>
        <p:spPr>
          <a:xfrm>
            <a:off x="4370832" y="4663440"/>
            <a:ext cx="277977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Nuevos investigadores formados</a:t>
            </a:r>
            <a:endParaRPr lang="en-US" sz="1350" dirty="0"/>
          </a:p>
        </p:txBody>
      </p:sp>
      <p:sp>
        <p:nvSpPr>
          <p:cNvPr id="27" name="Text 25"/>
          <p:cNvSpPr txBox="1"/>
          <p:nvPr/>
        </p:nvSpPr>
        <p:spPr>
          <a:xfrm>
            <a:off x="11365992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E8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VISIÓN A FUTURO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713232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Impacto y proyección del programa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0954512" y="566928"/>
            <a:ext cx="128016" cy="128016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1164824" y="566928"/>
            <a:ext cx="128016" cy="128016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1375136" y="566928"/>
            <a:ext cx="128016" cy="128016"/>
          </a:xfrm>
          <a:prstGeom prst="ellipse">
            <a:avLst/>
          </a:prstGeom>
          <a:solidFill>
            <a:srgbClr val="8E3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2011680"/>
            <a:ext cx="3520440" cy="3566160"/>
          </a:xfrm>
          <a:prstGeom prst="roundRect">
            <a:avLst>
              <a:gd name="adj" fmla="val 2338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 txBox="1"/>
          <p:nvPr/>
        </p:nvSpPr>
        <p:spPr>
          <a:xfrm>
            <a:off x="822960" y="2331720"/>
            <a:ext cx="2971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300"/>
              </a:lnSpc>
              <a:buNone/>
            </a:pPr>
            <a:r>
              <a:rPr lang="en-US" sz="2000" b="1" dirty="0">
                <a:solidFill>
                  <a:srgbClr val="2E86A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Excelencia científica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822960" y="3291840"/>
            <a:ext cx="2971800" cy="0"/>
          </a:xfrm>
          <a:prstGeom prst="line">
            <a:avLst/>
          </a:prstGeom>
          <a:noFill/>
          <a:ln w="12700">
            <a:solidFill>
              <a:srgbClr val="E3E5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 txBox="1"/>
          <p:nvPr/>
        </p:nvSpPr>
        <p:spPr>
          <a:xfrm>
            <a:off x="822960" y="3474720"/>
            <a:ext cx="2971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Posicionar a la institución como referente en teoría de la incertidumbre.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343400" y="2011680"/>
            <a:ext cx="3520440" cy="3566160"/>
          </a:xfrm>
          <a:prstGeom prst="roundRect">
            <a:avLst>
              <a:gd name="adj" fmla="val 2338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 txBox="1"/>
          <p:nvPr/>
        </p:nvSpPr>
        <p:spPr>
          <a:xfrm>
            <a:off x="4617720" y="2331720"/>
            <a:ext cx="2971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300"/>
              </a:lnSpc>
              <a:buNone/>
            </a:pPr>
            <a:r>
              <a:rPr lang="en-US" sz="2000" b="1" dirty="0">
                <a:solidFill>
                  <a:srgbClr val="E8A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Interdisciplinariedad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4617720" y="3291840"/>
            <a:ext cx="2971800" cy="0"/>
          </a:xfrm>
          <a:prstGeom prst="line">
            <a:avLst/>
          </a:prstGeom>
          <a:noFill/>
          <a:ln w="12700">
            <a:solidFill>
              <a:srgbClr val="E3E5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 txBox="1"/>
          <p:nvPr/>
        </p:nvSpPr>
        <p:spPr>
          <a:xfrm>
            <a:off x="4617720" y="3474720"/>
            <a:ext cx="2971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Conectar matemáticas, computación, ingeniería y ciencias sociales.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8138160" y="2011680"/>
            <a:ext cx="3520440" cy="3566160"/>
          </a:xfrm>
          <a:prstGeom prst="roundRect">
            <a:avLst>
              <a:gd name="adj" fmla="val 2338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 txBox="1"/>
          <p:nvPr/>
        </p:nvSpPr>
        <p:spPr>
          <a:xfrm>
            <a:off x="8412480" y="2331720"/>
            <a:ext cx="2971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300"/>
              </a:lnSpc>
              <a:buNone/>
            </a:pPr>
            <a:r>
              <a:rPr lang="en-US" sz="2000" b="1" dirty="0">
                <a:solidFill>
                  <a:srgbClr val="8E3B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Impacto global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8412480" y="3291840"/>
            <a:ext cx="2971800" cy="0"/>
          </a:xfrm>
          <a:prstGeom prst="line">
            <a:avLst/>
          </a:prstGeom>
          <a:noFill/>
          <a:ln w="12700">
            <a:solidFill>
              <a:srgbClr val="E3E5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 txBox="1"/>
          <p:nvPr/>
        </p:nvSpPr>
        <p:spPr>
          <a:xfrm>
            <a:off x="8412480" y="3474720"/>
            <a:ext cx="2971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Contribuir a resolver problemas reales de decisión bajo incertidumbre.</a:t>
            </a:r>
            <a:endParaRPr lang="en-US" sz="1300" dirty="0"/>
          </a:p>
        </p:txBody>
      </p:sp>
      <p:sp>
        <p:nvSpPr>
          <p:cNvPr id="19" name="Text 17"/>
          <p:cNvSpPr txBox="1"/>
          <p:nvPr/>
        </p:nvSpPr>
        <p:spPr>
          <a:xfrm>
            <a:off x="11365992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5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E8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PRÓXIMOS PASOS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713232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Cómo postular al programa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0954512" y="566928"/>
            <a:ext cx="128016" cy="128016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1164824" y="566928"/>
            <a:ext cx="128016" cy="128016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1375136" y="566928"/>
            <a:ext cx="128016" cy="128016"/>
          </a:xfrm>
          <a:prstGeom prst="ellipse">
            <a:avLst/>
          </a:prstGeom>
          <a:solidFill>
            <a:srgbClr val="8E3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2377440"/>
            <a:ext cx="2606040" cy="292608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531620" y="2057400"/>
            <a:ext cx="640080" cy="640080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 txBox="1"/>
          <p:nvPr/>
        </p:nvSpPr>
        <p:spPr>
          <a:xfrm>
            <a:off x="1531620" y="205740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2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20" dirty="0"/>
          </a:p>
        </p:txBody>
      </p:sp>
      <p:sp>
        <p:nvSpPr>
          <p:cNvPr id="10" name="Text 8"/>
          <p:cNvSpPr txBox="1"/>
          <p:nvPr/>
        </p:nvSpPr>
        <p:spPr>
          <a:xfrm>
            <a:off x="749808" y="2880360"/>
            <a:ext cx="220370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40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Convocatoria abierta</a:t>
            </a:r>
            <a:endParaRPr lang="en-US" sz="1400" dirty="0"/>
          </a:p>
        </p:txBody>
      </p:sp>
      <p:sp>
        <p:nvSpPr>
          <p:cNvPr id="11" name="Text 9"/>
          <p:cNvSpPr txBox="1"/>
          <p:nvPr/>
        </p:nvSpPr>
        <p:spPr>
          <a:xfrm>
            <a:off x="749808" y="3611880"/>
            <a:ext cx="220370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15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Publicación de bases y fechas oficiales del proceso.</a:t>
            </a:r>
            <a:endParaRPr lang="en-US" sz="1150" dirty="0"/>
          </a:p>
        </p:txBody>
      </p:sp>
      <p:sp>
        <p:nvSpPr>
          <p:cNvPr id="12" name="Text 10"/>
          <p:cNvSpPr txBox="1"/>
          <p:nvPr/>
        </p:nvSpPr>
        <p:spPr>
          <a:xfrm>
            <a:off x="3154680" y="3520440"/>
            <a:ext cx="228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3383280" y="2377440"/>
            <a:ext cx="2606040" cy="292608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4366260" y="2057400"/>
            <a:ext cx="640080" cy="640080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 txBox="1"/>
          <p:nvPr/>
        </p:nvSpPr>
        <p:spPr>
          <a:xfrm>
            <a:off x="4366260" y="205740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2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20" dirty="0"/>
          </a:p>
        </p:txBody>
      </p:sp>
      <p:sp>
        <p:nvSpPr>
          <p:cNvPr id="16" name="Text 14"/>
          <p:cNvSpPr txBox="1"/>
          <p:nvPr/>
        </p:nvSpPr>
        <p:spPr>
          <a:xfrm>
            <a:off x="3584448" y="2880360"/>
            <a:ext cx="220370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40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Documentación</a:t>
            </a:r>
            <a:endParaRPr lang="en-US" sz="1400" dirty="0"/>
          </a:p>
        </p:txBody>
      </p:sp>
      <p:sp>
        <p:nvSpPr>
          <p:cNvPr id="17" name="Text 15"/>
          <p:cNvSpPr txBox="1"/>
          <p:nvPr/>
        </p:nvSpPr>
        <p:spPr>
          <a:xfrm>
            <a:off x="3584448" y="3611880"/>
            <a:ext cx="220370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15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Envío de CV, propuesta de investigación y cartas de recomendación.</a:t>
            </a:r>
            <a:endParaRPr lang="en-US" sz="1150" dirty="0"/>
          </a:p>
        </p:txBody>
      </p:sp>
      <p:sp>
        <p:nvSpPr>
          <p:cNvPr id="18" name="Text 16"/>
          <p:cNvSpPr txBox="1"/>
          <p:nvPr/>
        </p:nvSpPr>
        <p:spPr>
          <a:xfrm>
            <a:off x="5989320" y="3520440"/>
            <a:ext cx="228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6217920" y="2377440"/>
            <a:ext cx="2606040" cy="292608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7200900" y="2057400"/>
            <a:ext cx="640080" cy="640080"/>
          </a:xfrm>
          <a:prstGeom prst="ellipse">
            <a:avLst/>
          </a:prstGeom>
          <a:solidFill>
            <a:srgbClr val="8E3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 txBox="1"/>
          <p:nvPr/>
        </p:nvSpPr>
        <p:spPr>
          <a:xfrm>
            <a:off x="7200900" y="205740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2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20" dirty="0"/>
          </a:p>
        </p:txBody>
      </p:sp>
      <p:sp>
        <p:nvSpPr>
          <p:cNvPr id="22" name="Text 20"/>
          <p:cNvSpPr txBox="1"/>
          <p:nvPr/>
        </p:nvSpPr>
        <p:spPr>
          <a:xfrm>
            <a:off x="6419088" y="2880360"/>
            <a:ext cx="220370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40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Evaluación y entrevista</a:t>
            </a:r>
            <a:endParaRPr lang="en-US" sz="1400" dirty="0"/>
          </a:p>
        </p:txBody>
      </p:sp>
      <p:sp>
        <p:nvSpPr>
          <p:cNvPr id="23" name="Text 21"/>
          <p:cNvSpPr txBox="1"/>
          <p:nvPr/>
        </p:nvSpPr>
        <p:spPr>
          <a:xfrm>
            <a:off x="6419088" y="3611880"/>
            <a:ext cx="220370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15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Revisión por el comité académico y entrevista con mentores.</a:t>
            </a:r>
            <a:endParaRPr lang="en-US" sz="1150" dirty="0"/>
          </a:p>
        </p:txBody>
      </p:sp>
      <p:sp>
        <p:nvSpPr>
          <p:cNvPr id="24" name="Text 22"/>
          <p:cNvSpPr txBox="1"/>
          <p:nvPr/>
        </p:nvSpPr>
        <p:spPr>
          <a:xfrm>
            <a:off x="8823960" y="3520440"/>
            <a:ext cx="228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9052560" y="2377440"/>
            <a:ext cx="2606040" cy="292608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10035540" y="2057400"/>
            <a:ext cx="640080" cy="640080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 txBox="1"/>
          <p:nvPr/>
        </p:nvSpPr>
        <p:spPr>
          <a:xfrm>
            <a:off x="10035540" y="205740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2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20" dirty="0"/>
          </a:p>
        </p:txBody>
      </p:sp>
      <p:sp>
        <p:nvSpPr>
          <p:cNvPr id="28" name="Text 26"/>
          <p:cNvSpPr txBox="1"/>
          <p:nvPr/>
        </p:nvSpPr>
        <p:spPr>
          <a:xfrm>
            <a:off x="9253728" y="2880360"/>
            <a:ext cx="220370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40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Inicio del programa</a:t>
            </a:r>
            <a:endParaRPr lang="en-US" sz="1400" dirty="0"/>
          </a:p>
        </p:txBody>
      </p:sp>
      <p:sp>
        <p:nvSpPr>
          <p:cNvPr id="29" name="Text 27"/>
          <p:cNvSpPr txBox="1"/>
          <p:nvPr/>
        </p:nvSpPr>
        <p:spPr>
          <a:xfrm>
            <a:off x="9253728" y="3611880"/>
            <a:ext cx="220370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15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Incorporación del postdoctorando y arranque de la Fase 1.</a:t>
            </a:r>
            <a:endParaRPr lang="en-US" sz="1150" dirty="0"/>
          </a:p>
        </p:txBody>
      </p:sp>
      <p:sp>
        <p:nvSpPr>
          <p:cNvPr id="30" name="Text 28"/>
          <p:cNvSpPr txBox="1"/>
          <p:nvPr/>
        </p:nvSpPr>
        <p:spPr>
          <a:xfrm>
            <a:off x="11365992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B1F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548640"/>
            <a:ext cx="146304" cy="146304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822960" y="548640"/>
            <a:ext cx="146304" cy="146304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1051560" y="548640"/>
            <a:ext cx="146304" cy="146304"/>
          </a:xfrm>
          <a:prstGeom prst="ellipse">
            <a:avLst/>
          </a:prstGeom>
          <a:solidFill>
            <a:srgbClr val="8E3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 txBox="1"/>
          <p:nvPr/>
        </p:nvSpPr>
        <p:spPr>
          <a:xfrm>
            <a:off x="594360" y="2286000"/>
            <a:ext cx="7315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Gracias</a:t>
            </a:r>
            <a:endParaRPr lang="en-US" sz="4400" dirty="0"/>
          </a:p>
        </p:txBody>
      </p:sp>
      <p:sp>
        <p:nvSpPr>
          <p:cNvPr id="6" name="Text 4"/>
          <p:cNvSpPr txBox="1"/>
          <p:nvPr/>
        </p:nvSpPr>
        <p:spPr>
          <a:xfrm>
            <a:off x="594360" y="32461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C7C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Programa Postdoctoral en Neutrosofía y Plitogenia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94360" y="4114800"/>
            <a:ext cx="7062216" cy="1737360"/>
          </a:xfrm>
          <a:prstGeom prst="roundRect">
            <a:avLst>
              <a:gd name="adj" fmla="val 4737"/>
            </a:avLst>
          </a:prstGeom>
          <a:solidFill>
            <a:srgbClr val="242A5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 txBox="1"/>
          <p:nvPr/>
        </p:nvSpPr>
        <p:spPr>
          <a:xfrm>
            <a:off x="914400" y="429768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Contacto</a:t>
            </a:r>
            <a:endParaRPr lang="en-US" sz="1100" dirty="0"/>
          </a:p>
        </p:txBody>
      </p:sp>
      <p:sp>
        <p:nvSpPr>
          <p:cNvPr id="9" name="Text 7"/>
          <p:cNvSpPr txBox="1"/>
          <p:nvPr/>
        </p:nvSpPr>
        <p:spPr>
          <a:xfrm>
            <a:off x="914400" y="4617720"/>
            <a:ext cx="802233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dirty="0">
                <a:solidFill>
                  <a:srgbClr val="FF0000"/>
                </a:solidFill>
              </a:rPr>
              <a:t>Email:: </a:t>
            </a:r>
            <a:r>
              <a:rPr lang="en-US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asesoriaspuigsalabarria@gmail.com, maura1059@gmail.com</a:t>
            </a:r>
          </a:p>
          <a:p>
            <a:endParaRPr lang="en-US" dirty="0">
              <a:solidFill>
                <a:srgbClr val="FF0000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puigespinosa@gmail.com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· Phone: +52 722 389 8479 / 722 559 5545 / 722 215 9525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           Website:   </a:t>
            </a:r>
            <a:r>
              <a:rPr lang="en-US" dirty="0">
                <a:solidFill>
                  <a:srgbClr val="FF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https://www.ceceic.org.mx/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Florentin Smarandache ( </a:t>
            </a:r>
            <a:r>
              <a:rPr lang="en-US" sz="1400" dirty="0">
                <a:solidFill>
                  <a:srgbClr val="FFFFFF"/>
                </a:solidFill>
                <a:highlight>
                  <a:srgbClr val="FFFF00"/>
                </a:highlight>
                <a:latin typeface="Calibri" pitchFamily="34" charset="0"/>
                <a:ea typeface="Calibri" pitchFamily="34" charset="-122"/>
                <a:cs typeface="Calibri" pitchFamily="34" charset="-120"/>
                <a:hlinkClick r:id="rId5"/>
              </a:rPr>
              <a:t>smarand@unm.edu</a:t>
            </a:r>
            <a:r>
              <a:rPr lang="en-US" sz="1400" dirty="0">
                <a:solidFill>
                  <a:srgbClr val="FFFFFF"/>
                </a:solidFill>
                <a:highlight>
                  <a:srgbClr val="FFFF00"/>
                </a:highlight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), Maikel Y. Leyva-Vazquez (</a:t>
            </a:r>
            <a:r>
              <a:rPr lang="en-US" dirty="0">
                <a:highlight>
                  <a:srgbClr val="FFFF00"/>
                </a:highlight>
              </a:rPr>
              <a:t>mleyvaz@gmail.com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1400" dirty="0"/>
          </a:p>
          <a:p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</a:t>
            </a:r>
            <a:r>
              <a:rPr lang="en-US" dirty="0"/>
              <a:t> </a:t>
            </a:r>
            <a:r>
              <a:rPr lang="en-US" dirty="0">
                <a:solidFill>
                  <a:srgbClr val="FF000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asesoriaspuigsalabarria@gmail.com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]  ·  [Institución]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E8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CONTENIDO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713232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Agenda de la presentación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0954512" y="566928"/>
            <a:ext cx="128016" cy="128016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1164824" y="566928"/>
            <a:ext cx="128016" cy="128016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1375136" y="566928"/>
            <a:ext cx="128016" cy="128016"/>
          </a:xfrm>
          <a:prstGeom prst="ellipse">
            <a:avLst/>
          </a:prstGeom>
          <a:solidFill>
            <a:srgbClr val="8E3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1874520"/>
            <a:ext cx="5120640" cy="123444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777240" y="2093976"/>
            <a:ext cx="502920" cy="502920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 txBox="1"/>
          <p:nvPr/>
        </p:nvSpPr>
        <p:spPr>
          <a:xfrm>
            <a:off x="777240" y="209397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30" dirty="0"/>
          </a:p>
        </p:txBody>
      </p:sp>
      <p:sp>
        <p:nvSpPr>
          <p:cNvPr id="10" name="Text 8"/>
          <p:cNvSpPr txBox="1"/>
          <p:nvPr/>
        </p:nvSpPr>
        <p:spPr>
          <a:xfrm>
            <a:off x="1463040" y="2039112"/>
            <a:ext cx="3977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Contexto y motivación</a:t>
            </a:r>
            <a:endParaRPr lang="en-US" sz="1500" dirty="0"/>
          </a:p>
        </p:txBody>
      </p:sp>
      <p:sp>
        <p:nvSpPr>
          <p:cNvPr id="11" name="Text 9"/>
          <p:cNvSpPr txBox="1"/>
          <p:nvPr/>
        </p:nvSpPr>
        <p:spPr>
          <a:xfrm>
            <a:off x="1463040" y="2404872"/>
            <a:ext cx="3977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qué la incertidumbre exige nuevos marcos teóricos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035040" y="1874520"/>
            <a:ext cx="5120640" cy="123444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6263640" y="2093976"/>
            <a:ext cx="502920" cy="502920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 txBox="1"/>
          <p:nvPr/>
        </p:nvSpPr>
        <p:spPr>
          <a:xfrm>
            <a:off x="6263640" y="209397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30" dirty="0"/>
          </a:p>
        </p:txBody>
      </p:sp>
      <p:sp>
        <p:nvSpPr>
          <p:cNvPr id="15" name="Text 13"/>
          <p:cNvSpPr txBox="1"/>
          <p:nvPr/>
        </p:nvSpPr>
        <p:spPr>
          <a:xfrm>
            <a:off x="6949440" y="2039112"/>
            <a:ext cx="3977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Fundamentos teóricos</a:t>
            </a:r>
            <a:endParaRPr lang="en-US" sz="1500" dirty="0"/>
          </a:p>
        </p:txBody>
      </p:sp>
      <p:sp>
        <p:nvSpPr>
          <p:cNvPr id="16" name="Text 14"/>
          <p:cNvSpPr txBox="1"/>
          <p:nvPr/>
        </p:nvSpPr>
        <p:spPr>
          <a:xfrm>
            <a:off x="6949440" y="2404872"/>
            <a:ext cx="3977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la lógica difusa a la neutrosofía y la plitogenia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548640" y="3429000"/>
            <a:ext cx="5120640" cy="123444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777240" y="3648456"/>
            <a:ext cx="502920" cy="502920"/>
          </a:xfrm>
          <a:prstGeom prst="ellipse">
            <a:avLst/>
          </a:prstGeom>
          <a:solidFill>
            <a:srgbClr val="8E3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 txBox="1"/>
          <p:nvPr/>
        </p:nvSpPr>
        <p:spPr>
          <a:xfrm>
            <a:off x="777240" y="364845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30" dirty="0"/>
          </a:p>
        </p:txBody>
      </p:sp>
      <p:sp>
        <p:nvSpPr>
          <p:cNvPr id="20" name="Text 18"/>
          <p:cNvSpPr txBox="1"/>
          <p:nvPr/>
        </p:nvSpPr>
        <p:spPr>
          <a:xfrm>
            <a:off x="1463040" y="3593592"/>
            <a:ext cx="3977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 brecha de formación</a:t>
            </a:r>
            <a:endParaRPr lang="en-US" sz="1500" dirty="0"/>
          </a:p>
        </p:txBody>
      </p:sp>
      <p:sp>
        <p:nvSpPr>
          <p:cNvPr id="21" name="Text 19"/>
          <p:cNvSpPr txBox="1"/>
          <p:nvPr/>
        </p:nvSpPr>
        <p:spPr>
          <a:xfrm>
            <a:off x="1463040" y="3959352"/>
            <a:ext cx="3977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qué se necesita un programa postdoctoral especializado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6035040" y="3429000"/>
            <a:ext cx="5120640" cy="123444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6263640" y="3648456"/>
            <a:ext cx="502920" cy="502920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 txBox="1"/>
          <p:nvPr/>
        </p:nvSpPr>
        <p:spPr>
          <a:xfrm>
            <a:off x="6263640" y="364845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30" dirty="0"/>
          </a:p>
        </p:txBody>
      </p:sp>
      <p:sp>
        <p:nvSpPr>
          <p:cNvPr id="25" name="Text 23"/>
          <p:cNvSpPr txBox="1"/>
          <p:nvPr/>
        </p:nvSpPr>
        <p:spPr>
          <a:xfrm>
            <a:off x="6949440" y="3593592"/>
            <a:ext cx="3977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Estructura y objetivos</a:t>
            </a:r>
            <a:endParaRPr lang="en-US" sz="1500" dirty="0"/>
          </a:p>
        </p:txBody>
      </p:sp>
      <p:sp>
        <p:nvSpPr>
          <p:cNvPr id="26" name="Text 24"/>
          <p:cNvSpPr txBox="1"/>
          <p:nvPr/>
        </p:nvSpPr>
        <p:spPr>
          <a:xfrm>
            <a:off x="6949440" y="3959352"/>
            <a:ext cx="3977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Duración, fases y metas del programa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548640" y="4983480"/>
            <a:ext cx="5120640" cy="123444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777240" y="5202936"/>
            <a:ext cx="502920" cy="502920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 txBox="1"/>
          <p:nvPr/>
        </p:nvSpPr>
        <p:spPr>
          <a:xfrm>
            <a:off x="777240" y="520293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30" dirty="0"/>
          </a:p>
        </p:txBody>
      </p:sp>
      <p:sp>
        <p:nvSpPr>
          <p:cNvPr id="30" name="Text 28"/>
          <p:cNvSpPr txBox="1"/>
          <p:nvPr/>
        </p:nvSpPr>
        <p:spPr>
          <a:xfrm>
            <a:off x="1463040" y="5148072"/>
            <a:ext cx="3977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Líneas de investigación</a:t>
            </a:r>
            <a:endParaRPr lang="en-US" sz="1500" dirty="0"/>
          </a:p>
        </p:txBody>
      </p:sp>
      <p:sp>
        <p:nvSpPr>
          <p:cNvPr id="31" name="Text 29"/>
          <p:cNvSpPr txBox="1"/>
          <p:nvPr/>
        </p:nvSpPr>
        <p:spPr>
          <a:xfrm>
            <a:off x="1463040" y="5513832"/>
            <a:ext cx="3977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Áreas prioritarias de trabajo</a:t>
            </a:r>
            <a:endParaRPr lang="en-US" sz="1150" dirty="0"/>
          </a:p>
        </p:txBody>
      </p:sp>
      <p:sp>
        <p:nvSpPr>
          <p:cNvPr id="32" name="Shape 30"/>
          <p:cNvSpPr/>
          <p:nvPr/>
        </p:nvSpPr>
        <p:spPr>
          <a:xfrm>
            <a:off x="6035040" y="4983480"/>
            <a:ext cx="5120640" cy="123444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6263640" y="5202936"/>
            <a:ext cx="502920" cy="502920"/>
          </a:xfrm>
          <a:prstGeom prst="ellipse">
            <a:avLst/>
          </a:prstGeom>
          <a:solidFill>
            <a:srgbClr val="8E3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 txBox="1"/>
          <p:nvPr/>
        </p:nvSpPr>
        <p:spPr>
          <a:xfrm>
            <a:off x="6263640" y="520293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430" dirty="0"/>
          </a:p>
        </p:txBody>
      </p:sp>
      <p:sp>
        <p:nvSpPr>
          <p:cNvPr id="35" name="Text 33"/>
          <p:cNvSpPr txBox="1"/>
          <p:nvPr/>
        </p:nvSpPr>
        <p:spPr>
          <a:xfrm>
            <a:off x="6949440" y="5148072"/>
            <a:ext cx="3977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Implementación e impacto</a:t>
            </a:r>
            <a:endParaRPr lang="en-US" sz="1500" dirty="0"/>
          </a:p>
        </p:txBody>
      </p:sp>
      <p:sp>
        <p:nvSpPr>
          <p:cNvPr id="36" name="Text 34"/>
          <p:cNvSpPr txBox="1"/>
          <p:nvPr/>
        </p:nvSpPr>
        <p:spPr>
          <a:xfrm>
            <a:off x="6949440" y="5513832"/>
            <a:ext cx="3977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15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Perfil, mentoría, resultados y próximos pasos</a:t>
            </a:r>
            <a:endParaRPr lang="en-US" sz="1150" dirty="0"/>
          </a:p>
        </p:txBody>
      </p:sp>
      <p:sp>
        <p:nvSpPr>
          <p:cNvPr id="37" name="Text 35"/>
          <p:cNvSpPr txBox="1"/>
          <p:nvPr/>
        </p:nvSpPr>
        <p:spPr>
          <a:xfrm>
            <a:off x="11365992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E8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CONTEXTO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713232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 mundo que ya no se explica en blanco y negro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0954512" y="566928"/>
            <a:ext cx="128016" cy="128016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1164824" y="566928"/>
            <a:ext cx="128016" cy="128016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1375136" y="566928"/>
            <a:ext cx="128016" cy="128016"/>
          </a:xfrm>
          <a:prstGeom prst="ellipse">
            <a:avLst/>
          </a:prstGeom>
          <a:solidFill>
            <a:srgbClr val="8E3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 txBox="1"/>
          <p:nvPr/>
        </p:nvSpPr>
        <p:spPr>
          <a:xfrm>
            <a:off x="548640" y="1783080"/>
            <a:ext cx="59436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550" dirty="0">
                <a:solidFill>
                  <a:srgbClr val="1B1F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 decisiones científicas, tecnológicas y sociales actuales rara vez son verdaderas o falsas de forma absoluta: conviven la evidencia, la duda y la contradicción. Los marcos clásicos de la lógica binaria —e incluso la lógica difusa— resultan insuficientes para modelar esta complejidad.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548640" y="3840480"/>
            <a:ext cx="146304" cy="146304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 txBox="1"/>
          <p:nvPr/>
        </p:nvSpPr>
        <p:spPr>
          <a:xfrm>
            <a:off x="868680" y="3685032"/>
            <a:ext cx="5577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Incertidumbre creciente</a:t>
            </a:r>
            <a:endParaRPr lang="en-US" sz="1400" dirty="0"/>
          </a:p>
        </p:txBody>
      </p:sp>
      <p:sp>
        <p:nvSpPr>
          <p:cNvPr id="10" name="Text 8"/>
          <p:cNvSpPr txBox="1"/>
          <p:nvPr/>
        </p:nvSpPr>
        <p:spPr>
          <a:xfrm>
            <a:off x="868680" y="3977640"/>
            <a:ext cx="5577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Sistemas de IA, salud y finanzas requieren modelar datos incompletos o contradictorios.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48640" y="4617720"/>
            <a:ext cx="146304" cy="146304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 txBox="1"/>
          <p:nvPr/>
        </p:nvSpPr>
        <p:spPr>
          <a:xfrm>
            <a:off x="868680" y="4462272"/>
            <a:ext cx="5577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Insuficiencia de modelos previos</a:t>
            </a:r>
            <a:endParaRPr lang="en-US" sz="1400" dirty="0"/>
          </a:p>
        </p:txBody>
      </p:sp>
      <p:sp>
        <p:nvSpPr>
          <p:cNvPr id="13" name="Text 11"/>
          <p:cNvSpPr txBox="1"/>
          <p:nvPr/>
        </p:nvSpPr>
        <p:spPr>
          <a:xfrm>
            <a:off x="868680" y="4754880"/>
            <a:ext cx="5577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lógica difusa e intuicionista no capturan la indeterminación de forma explícita.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48640" y="5394960"/>
            <a:ext cx="146304" cy="146304"/>
          </a:xfrm>
          <a:prstGeom prst="ellipse">
            <a:avLst/>
          </a:prstGeom>
          <a:solidFill>
            <a:srgbClr val="8E3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 txBox="1"/>
          <p:nvPr/>
        </p:nvSpPr>
        <p:spPr>
          <a:xfrm>
            <a:off x="868680" y="5239512"/>
            <a:ext cx="5577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Oportunidad interdisciplinaria</a:t>
            </a:r>
            <a:endParaRPr lang="en-US" sz="1400" dirty="0"/>
          </a:p>
        </p:txBody>
      </p:sp>
      <p:sp>
        <p:nvSpPr>
          <p:cNvPr id="16" name="Text 14"/>
          <p:cNvSpPr txBox="1"/>
          <p:nvPr/>
        </p:nvSpPr>
        <p:spPr>
          <a:xfrm>
            <a:off x="868680" y="5532120"/>
            <a:ext cx="5577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campo joven, con alto potencial de aplicación y escasa masa crítica de investigadores.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223760" y="1737360"/>
            <a:ext cx="4434840" cy="4480560"/>
          </a:xfrm>
          <a:prstGeom prst="roundRect">
            <a:avLst>
              <a:gd name="adj" fmla="val 1856"/>
            </a:avLst>
          </a:prstGeom>
          <a:solidFill>
            <a:srgbClr val="F5F6FA"/>
          </a:solidFill>
          <a:ln w="12700">
            <a:solidFill>
              <a:srgbClr val="E3E5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7680960" y="2103120"/>
            <a:ext cx="1828800" cy="1828800"/>
          </a:xfrm>
          <a:prstGeom prst="ellipse">
            <a:avLst/>
          </a:prstGeom>
          <a:solidFill>
            <a:srgbClr val="2E86AB">
              <a:alpha val="6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8595360" y="2103120"/>
            <a:ext cx="1828800" cy="1828800"/>
          </a:xfrm>
          <a:prstGeom prst="ellipse">
            <a:avLst/>
          </a:prstGeom>
          <a:solidFill>
            <a:srgbClr val="E8A33D">
              <a:alpha val="6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8138160" y="3108960"/>
            <a:ext cx="1828800" cy="1828800"/>
          </a:xfrm>
          <a:prstGeom prst="ellipse">
            <a:avLst/>
          </a:prstGeom>
          <a:solidFill>
            <a:srgbClr val="8E3B46">
              <a:alpha val="6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 txBox="1"/>
          <p:nvPr/>
        </p:nvSpPr>
        <p:spPr>
          <a:xfrm>
            <a:off x="7223760" y="5166360"/>
            <a:ext cx="4434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1B1F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Verdad · Indeterminación · Falsedad</a:t>
            </a:r>
            <a:endParaRPr lang="en-US" sz="1300" dirty="0"/>
          </a:p>
        </p:txBody>
      </p:sp>
      <p:sp>
        <p:nvSpPr>
          <p:cNvPr id="22" name="Text 20"/>
          <p:cNvSpPr txBox="1"/>
          <p:nvPr/>
        </p:nvSpPr>
        <p:spPr>
          <a:xfrm>
            <a:off x="11365992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E8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FUNDAMENTOS I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713232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¿Qué es la neutrosofía?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0954512" y="566928"/>
            <a:ext cx="128016" cy="128016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1164824" y="566928"/>
            <a:ext cx="128016" cy="128016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1375136" y="566928"/>
            <a:ext cx="128016" cy="128016"/>
          </a:xfrm>
          <a:prstGeom prst="ellipse">
            <a:avLst/>
          </a:prstGeom>
          <a:solidFill>
            <a:srgbClr val="8E3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 txBox="1"/>
          <p:nvPr/>
        </p:nvSpPr>
        <p:spPr>
          <a:xfrm>
            <a:off x="548640" y="1783080"/>
            <a:ext cx="5760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1500" dirty="0">
                <a:solidFill>
                  <a:srgbClr val="1B1F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Marco filosófico y matemático introducido por Florentin Smarandache (1995) que generaliza la lógica difusa y la lógica intuicionista.</a:t>
            </a:r>
            <a:endParaRPr lang="en-US" sz="1500" dirty="0"/>
          </a:p>
        </p:txBody>
      </p:sp>
      <p:sp>
        <p:nvSpPr>
          <p:cNvPr id="8" name="Text 6"/>
          <p:cNvSpPr txBox="1"/>
          <p:nvPr/>
        </p:nvSpPr>
        <p:spPr>
          <a:xfrm>
            <a:off x="548640" y="2606040"/>
            <a:ext cx="5760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35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proposición se describe mediante tres componentes independientes entre sí, lo que permite representar explícitamente la duda, la contradicción y la información incompleta.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548640" y="3657600"/>
            <a:ext cx="502920" cy="502920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 txBox="1"/>
          <p:nvPr/>
        </p:nvSpPr>
        <p:spPr>
          <a:xfrm>
            <a:off x="548640" y="36576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endParaRPr lang="en-US" sz="1430" dirty="0"/>
          </a:p>
        </p:txBody>
      </p:sp>
      <p:sp>
        <p:nvSpPr>
          <p:cNvPr id="11" name="Text 9"/>
          <p:cNvSpPr txBox="1"/>
          <p:nvPr/>
        </p:nvSpPr>
        <p:spPr>
          <a:xfrm>
            <a:off x="1188720" y="3730752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Grado de verdad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548640" y="4315968"/>
            <a:ext cx="502920" cy="502920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 txBox="1"/>
          <p:nvPr/>
        </p:nvSpPr>
        <p:spPr>
          <a:xfrm>
            <a:off x="548640" y="431596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430" dirty="0"/>
          </a:p>
        </p:txBody>
      </p:sp>
      <p:sp>
        <p:nvSpPr>
          <p:cNvPr id="14" name="Text 12"/>
          <p:cNvSpPr txBox="1"/>
          <p:nvPr/>
        </p:nvSpPr>
        <p:spPr>
          <a:xfrm>
            <a:off x="1188720" y="438912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Grado de indeterminación</a:t>
            </a:r>
            <a:endParaRPr lang="en-US" sz="1450" dirty="0"/>
          </a:p>
        </p:txBody>
      </p:sp>
      <p:sp>
        <p:nvSpPr>
          <p:cNvPr id="15" name="Shape 13"/>
          <p:cNvSpPr/>
          <p:nvPr/>
        </p:nvSpPr>
        <p:spPr>
          <a:xfrm>
            <a:off x="548640" y="4974336"/>
            <a:ext cx="502920" cy="502920"/>
          </a:xfrm>
          <a:prstGeom prst="ellipse">
            <a:avLst/>
          </a:prstGeom>
          <a:solidFill>
            <a:srgbClr val="8E3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 txBox="1"/>
          <p:nvPr/>
        </p:nvSpPr>
        <p:spPr>
          <a:xfrm>
            <a:off x="548640" y="497433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1430" dirty="0"/>
          </a:p>
        </p:txBody>
      </p:sp>
      <p:sp>
        <p:nvSpPr>
          <p:cNvPr id="17" name="Text 15"/>
          <p:cNvSpPr txBox="1"/>
          <p:nvPr/>
        </p:nvSpPr>
        <p:spPr>
          <a:xfrm>
            <a:off x="1188720" y="5047488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Grado de falsedad</a:t>
            </a:r>
            <a:endParaRPr lang="en-US" sz="1450" dirty="0"/>
          </a:p>
        </p:txBody>
      </p:sp>
      <p:sp>
        <p:nvSpPr>
          <p:cNvPr id="18" name="Shape 16"/>
          <p:cNvSpPr/>
          <p:nvPr/>
        </p:nvSpPr>
        <p:spPr>
          <a:xfrm>
            <a:off x="6858000" y="1737360"/>
            <a:ext cx="4800600" cy="4480560"/>
          </a:xfrm>
          <a:prstGeom prst="roundRect">
            <a:avLst>
              <a:gd name="adj" fmla="val 1837"/>
            </a:avLst>
          </a:prstGeom>
          <a:solidFill>
            <a:srgbClr val="F5F6FA"/>
          </a:solidFill>
          <a:ln w="12700">
            <a:solidFill>
              <a:srgbClr val="E3E5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9235440" y="2331720"/>
            <a:ext cx="0" cy="2743200"/>
          </a:xfrm>
          <a:prstGeom prst="line">
            <a:avLst/>
          </a:prstGeom>
          <a:noFill/>
          <a:ln w="15875">
            <a:solidFill>
              <a:srgbClr val="6B70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9235440" y="2331720"/>
            <a:ext cx="1554480" cy="2743200"/>
          </a:xfrm>
          <a:prstGeom prst="line">
            <a:avLst/>
          </a:prstGeom>
          <a:noFill/>
          <a:ln w="15875">
            <a:solidFill>
              <a:srgbClr val="6B70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7680960" y="5074920"/>
            <a:ext cx="3108960" cy="0"/>
          </a:xfrm>
          <a:prstGeom prst="line">
            <a:avLst/>
          </a:prstGeom>
          <a:noFill/>
          <a:ln w="15875">
            <a:solidFill>
              <a:srgbClr val="6B708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8942832" y="2039112"/>
            <a:ext cx="585216" cy="585216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 txBox="1"/>
          <p:nvPr/>
        </p:nvSpPr>
        <p:spPr>
          <a:xfrm>
            <a:off x="8942832" y="2039112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64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endParaRPr lang="en-US" sz="1664" dirty="0"/>
          </a:p>
        </p:txBody>
      </p:sp>
      <p:sp>
        <p:nvSpPr>
          <p:cNvPr id="24" name="Shape 22"/>
          <p:cNvSpPr/>
          <p:nvPr/>
        </p:nvSpPr>
        <p:spPr>
          <a:xfrm>
            <a:off x="7388352" y="5056632"/>
            <a:ext cx="585216" cy="585216"/>
          </a:xfrm>
          <a:prstGeom prst="ellipse">
            <a:avLst/>
          </a:prstGeom>
          <a:solidFill>
            <a:srgbClr val="8E3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 txBox="1"/>
          <p:nvPr/>
        </p:nvSpPr>
        <p:spPr>
          <a:xfrm>
            <a:off x="7388352" y="5056632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64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1664" dirty="0"/>
          </a:p>
        </p:txBody>
      </p:sp>
      <p:sp>
        <p:nvSpPr>
          <p:cNvPr id="26" name="Shape 24"/>
          <p:cNvSpPr/>
          <p:nvPr/>
        </p:nvSpPr>
        <p:spPr>
          <a:xfrm>
            <a:off x="10497312" y="5056632"/>
            <a:ext cx="585216" cy="585216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 txBox="1"/>
          <p:nvPr/>
        </p:nvSpPr>
        <p:spPr>
          <a:xfrm>
            <a:off x="10497312" y="5056632"/>
            <a:ext cx="585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64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664" dirty="0"/>
          </a:p>
        </p:txBody>
      </p:sp>
      <p:sp>
        <p:nvSpPr>
          <p:cNvPr id="28" name="Text 26"/>
          <p:cNvSpPr txBox="1"/>
          <p:nvPr/>
        </p:nvSpPr>
        <p:spPr>
          <a:xfrm>
            <a:off x="6858000" y="5623560"/>
            <a:ext cx="4800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(T, I, F) ⊆ ]⁻0, 1⁺[</a:t>
            </a:r>
            <a:endParaRPr lang="en-US" sz="1500" dirty="0"/>
          </a:p>
        </p:txBody>
      </p:sp>
      <p:sp>
        <p:nvSpPr>
          <p:cNvPr id="29" name="Text 27"/>
          <p:cNvSpPr txBox="1"/>
          <p:nvPr/>
        </p:nvSpPr>
        <p:spPr>
          <a:xfrm>
            <a:off x="11365992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E8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FUNDAMENTOS II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713232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¿Qué es la plitogenia?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0954512" y="566928"/>
            <a:ext cx="128016" cy="128016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1164824" y="566928"/>
            <a:ext cx="128016" cy="128016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1375136" y="566928"/>
            <a:ext cx="128016" cy="128016"/>
          </a:xfrm>
          <a:prstGeom prst="ellipse">
            <a:avLst/>
          </a:prstGeom>
          <a:solidFill>
            <a:srgbClr val="8E3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 txBox="1"/>
          <p:nvPr/>
        </p:nvSpPr>
        <p:spPr>
          <a:xfrm>
            <a:off x="548640" y="1783080"/>
            <a:ext cx="5760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1500" dirty="0">
                <a:solidFill>
                  <a:srgbClr val="1B1F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Propuesta también por Smarandache (2017) como generalización de los conjuntos difusos, intuicionistas y neutrosóficos.</a:t>
            </a:r>
            <a:endParaRPr lang="en-US" sz="1500" dirty="0"/>
          </a:p>
        </p:txBody>
      </p:sp>
      <p:sp>
        <p:nvSpPr>
          <p:cNvPr id="8" name="Text 6"/>
          <p:cNvSpPr txBox="1"/>
          <p:nvPr/>
        </p:nvSpPr>
        <p:spPr>
          <a:xfrm>
            <a:off x="548640" y="2514600"/>
            <a:ext cx="5760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35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elemento de un conjunto plitogénico se caracteriza por uno o más atributos, cada uno con múltiples valores posibles y un grado de pertenencia y de contradicción respecto a un valor dominante.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548640" y="3840480"/>
            <a:ext cx="146304" cy="146304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 txBox="1"/>
          <p:nvPr/>
        </p:nvSpPr>
        <p:spPr>
          <a:xfrm>
            <a:off x="868680" y="37033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B1F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Múltiples atributos por elemento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548640" y="4343400"/>
            <a:ext cx="146304" cy="146304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 txBox="1"/>
          <p:nvPr/>
        </p:nvSpPr>
        <p:spPr>
          <a:xfrm>
            <a:off x="868680" y="42062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B1F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Grados de pertenencia y de contradicción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548640" y="4846320"/>
            <a:ext cx="146304" cy="146304"/>
          </a:xfrm>
          <a:prstGeom prst="ellipse">
            <a:avLst/>
          </a:prstGeom>
          <a:solidFill>
            <a:srgbClr val="8E3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 txBox="1"/>
          <p:nvPr/>
        </p:nvSpPr>
        <p:spPr>
          <a:xfrm>
            <a:off x="868680" y="470916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1B1F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Generaliza difuso, intuicionista y neutrosófico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6858000" y="1737360"/>
            <a:ext cx="4800600" cy="4480560"/>
          </a:xfrm>
          <a:prstGeom prst="roundRect">
            <a:avLst>
              <a:gd name="adj" fmla="val 1837"/>
            </a:avLst>
          </a:prstGeom>
          <a:solidFill>
            <a:srgbClr val="F5F6FA"/>
          </a:solidFill>
          <a:ln w="12700">
            <a:solidFill>
              <a:srgbClr val="E3E5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 txBox="1"/>
          <p:nvPr/>
        </p:nvSpPr>
        <p:spPr>
          <a:xfrm>
            <a:off x="7223760" y="1965960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Elemento x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223760" y="2514600"/>
            <a:ext cx="4023360" cy="777240"/>
          </a:xfrm>
          <a:prstGeom prst="roundRect">
            <a:avLst>
              <a:gd name="adj" fmla="val 10588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7388352" y="2807208"/>
            <a:ext cx="182880" cy="182880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 txBox="1"/>
          <p:nvPr/>
        </p:nvSpPr>
        <p:spPr>
          <a:xfrm>
            <a:off x="7726680" y="2606040"/>
            <a:ext cx="3429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Atributo A</a:t>
            </a:r>
            <a:endParaRPr lang="en-US" sz="1250" dirty="0"/>
          </a:p>
        </p:txBody>
      </p:sp>
      <p:sp>
        <p:nvSpPr>
          <p:cNvPr id="20" name="Text 18"/>
          <p:cNvSpPr txBox="1"/>
          <p:nvPr/>
        </p:nvSpPr>
        <p:spPr>
          <a:xfrm>
            <a:off x="7726680" y="2898648"/>
            <a:ext cx="3429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d(p)=0.8  c(d)=0.1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7223760" y="3429000"/>
            <a:ext cx="4023360" cy="777240"/>
          </a:xfrm>
          <a:prstGeom prst="roundRect">
            <a:avLst>
              <a:gd name="adj" fmla="val 10588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7388352" y="3721608"/>
            <a:ext cx="182880" cy="182880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 txBox="1"/>
          <p:nvPr/>
        </p:nvSpPr>
        <p:spPr>
          <a:xfrm>
            <a:off x="7726680" y="3520440"/>
            <a:ext cx="3429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Atributo B</a:t>
            </a:r>
            <a:endParaRPr lang="en-US" sz="1250" dirty="0"/>
          </a:p>
        </p:txBody>
      </p:sp>
      <p:sp>
        <p:nvSpPr>
          <p:cNvPr id="24" name="Text 22"/>
          <p:cNvSpPr txBox="1"/>
          <p:nvPr/>
        </p:nvSpPr>
        <p:spPr>
          <a:xfrm>
            <a:off x="7726680" y="3813048"/>
            <a:ext cx="3429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d(p)=0.5  c(d)=0.4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7223760" y="4343400"/>
            <a:ext cx="4023360" cy="777240"/>
          </a:xfrm>
          <a:prstGeom prst="roundRect">
            <a:avLst>
              <a:gd name="adj" fmla="val 10588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7388352" y="4636008"/>
            <a:ext cx="182880" cy="182880"/>
          </a:xfrm>
          <a:prstGeom prst="ellipse">
            <a:avLst/>
          </a:prstGeom>
          <a:solidFill>
            <a:srgbClr val="8E3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 txBox="1"/>
          <p:nvPr/>
        </p:nvSpPr>
        <p:spPr>
          <a:xfrm>
            <a:off x="7726680" y="4434840"/>
            <a:ext cx="3429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Atributo C</a:t>
            </a:r>
            <a:endParaRPr lang="en-US" sz="1250" dirty="0"/>
          </a:p>
        </p:txBody>
      </p:sp>
      <p:sp>
        <p:nvSpPr>
          <p:cNvPr id="28" name="Text 26"/>
          <p:cNvSpPr txBox="1"/>
          <p:nvPr/>
        </p:nvSpPr>
        <p:spPr>
          <a:xfrm>
            <a:off x="7726680" y="4727448"/>
            <a:ext cx="3429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d(p)=0.3  c(d)=0.6</a:t>
            </a:r>
            <a:endParaRPr lang="en-US" sz="1100" dirty="0"/>
          </a:p>
        </p:txBody>
      </p:sp>
      <p:sp>
        <p:nvSpPr>
          <p:cNvPr id="29" name="Text 27"/>
          <p:cNvSpPr txBox="1"/>
          <p:nvPr/>
        </p:nvSpPr>
        <p:spPr>
          <a:xfrm>
            <a:off x="11365992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E8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FUNDAMENTOS III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713232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 los conjuntos clásicos a la plitogenia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0954512" y="566928"/>
            <a:ext cx="128016" cy="128016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1164824" y="566928"/>
            <a:ext cx="128016" cy="128016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1375136" y="566928"/>
            <a:ext cx="128016" cy="128016"/>
          </a:xfrm>
          <a:prstGeom prst="ellipse">
            <a:avLst/>
          </a:prstGeom>
          <a:solidFill>
            <a:srgbClr val="8E3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280160" y="3749040"/>
            <a:ext cx="9692640" cy="0"/>
          </a:xfrm>
          <a:prstGeom prst="line">
            <a:avLst/>
          </a:prstGeom>
          <a:noFill/>
          <a:ln w="38100">
            <a:solidFill>
              <a:srgbClr val="E3E5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1078992" y="3547872"/>
            <a:ext cx="402336" cy="402336"/>
          </a:xfrm>
          <a:prstGeom prst="ellipse">
            <a:avLst/>
          </a:prstGeom>
          <a:solidFill>
            <a:srgbClr val="6B7089"/>
          </a:solidFill>
          <a:ln w="381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 txBox="1"/>
          <p:nvPr/>
        </p:nvSpPr>
        <p:spPr>
          <a:xfrm>
            <a:off x="594360" y="278892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6B708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1965</a:t>
            </a:r>
            <a:endParaRPr lang="en-US" sz="1700" dirty="0"/>
          </a:p>
        </p:txBody>
      </p:sp>
      <p:sp>
        <p:nvSpPr>
          <p:cNvPr id="10" name="Text 8"/>
          <p:cNvSpPr txBox="1"/>
          <p:nvPr/>
        </p:nvSpPr>
        <p:spPr>
          <a:xfrm>
            <a:off x="457200" y="4069080"/>
            <a:ext cx="1645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1B1F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Conjuntos difusos</a:t>
            </a:r>
            <a:endParaRPr lang="en-US" sz="1250" dirty="0"/>
          </a:p>
        </p:txBody>
      </p:sp>
      <p:sp>
        <p:nvSpPr>
          <p:cNvPr id="11" name="Text 9"/>
          <p:cNvSpPr txBox="1"/>
          <p:nvPr/>
        </p:nvSpPr>
        <p:spPr>
          <a:xfrm>
            <a:off x="457200" y="480060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Zadeh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309872" y="3547872"/>
            <a:ext cx="402336" cy="402336"/>
          </a:xfrm>
          <a:prstGeom prst="ellipse">
            <a:avLst/>
          </a:prstGeom>
          <a:solidFill>
            <a:srgbClr val="2E86AB"/>
          </a:solidFill>
          <a:ln w="381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 txBox="1"/>
          <p:nvPr/>
        </p:nvSpPr>
        <p:spPr>
          <a:xfrm>
            <a:off x="3825240" y="278892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2E86A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1986</a:t>
            </a:r>
            <a:endParaRPr lang="en-US" sz="1700" dirty="0"/>
          </a:p>
        </p:txBody>
      </p:sp>
      <p:sp>
        <p:nvSpPr>
          <p:cNvPr id="14" name="Text 12"/>
          <p:cNvSpPr txBox="1"/>
          <p:nvPr/>
        </p:nvSpPr>
        <p:spPr>
          <a:xfrm>
            <a:off x="3688080" y="4069080"/>
            <a:ext cx="1645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1B1F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Conjuntos</a:t>
            </a:r>
            <a:endParaRPr lang="en-US" sz="1250" dirty="0"/>
          </a:p>
          <a:p>
            <a:pPr marL="0" indent="0" algn="ctr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1B1F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intuicionistas</a:t>
            </a:r>
            <a:endParaRPr lang="en-US" sz="1250" dirty="0"/>
          </a:p>
        </p:txBody>
      </p:sp>
      <p:sp>
        <p:nvSpPr>
          <p:cNvPr id="15" name="Text 13"/>
          <p:cNvSpPr txBox="1"/>
          <p:nvPr/>
        </p:nvSpPr>
        <p:spPr>
          <a:xfrm>
            <a:off x="3688080" y="480060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Atanassov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7540752" y="3547872"/>
            <a:ext cx="402336" cy="402336"/>
          </a:xfrm>
          <a:prstGeom prst="ellipse">
            <a:avLst/>
          </a:prstGeom>
          <a:solidFill>
            <a:srgbClr val="E8A33D"/>
          </a:solidFill>
          <a:ln w="381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 txBox="1"/>
          <p:nvPr/>
        </p:nvSpPr>
        <p:spPr>
          <a:xfrm>
            <a:off x="7056120" y="278892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E8A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1995</a:t>
            </a:r>
            <a:endParaRPr lang="en-US" sz="1700" dirty="0"/>
          </a:p>
        </p:txBody>
      </p:sp>
      <p:sp>
        <p:nvSpPr>
          <p:cNvPr id="18" name="Text 16"/>
          <p:cNvSpPr txBox="1"/>
          <p:nvPr/>
        </p:nvSpPr>
        <p:spPr>
          <a:xfrm>
            <a:off x="6918960" y="4069080"/>
            <a:ext cx="1645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1B1F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Conjuntos</a:t>
            </a:r>
            <a:endParaRPr lang="en-US" sz="1250" dirty="0"/>
          </a:p>
          <a:p>
            <a:pPr marL="0" indent="0" algn="ctr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1B1F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neutrosóficos</a:t>
            </a:r>
            <a:endParaRPr lang="en-US" sz="1250" dirty="0"/>
          </a:p>
        </p:txBody>
      </p:sp>
      <p:sp>
        <p:nvSpPr>
          <p:cNvPr id="19" name="Text 17"/>
          <p:cNvSpPr txBox="1"/>
          <p:nvPr/>
        </p:nvSpPr>
        <p:spPr>
          <a:xfrm>
            <a:off x="6918960" y="480060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Smarandache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10771632" y="3547872"/>
            <a:ext cx="402336" cy="402336"/>
          </a:xfrm>
          <a:prstGeom prst="ellipse">
            <a:avLst/>
          </a:prstGeom>
          <a:solidFill>
            <a:srgbClr val="8E3B46"/>
          </a:solidFill>
          <a:ln w="381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 txBox="1"/>
          <p:nvPr/>
        </p:nvSpPr>
        <p:spPr>
          <a:xfrm>
            <a:off x="10287000" y="278892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8E3B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2017</a:t>
            </a:r>
            <a:endParaRPr lang="en-US" sz="1700" dirty="0"/>
          </a:p>
        </p:txBody>
      </p:sp>
      <p:sp>
        <p:nvSpPr>
          <p:cNvPr id="22" name="Text 20"/>
          <p:cNvSpPr txBox="1"/>
          <p:nvPr/>
        </p:nvSpPr>
        <p:spPr>
          <a:xfrm>
            <a:off x="10149840" y="4069080"/>
            <a:ext cx="1645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1B1F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Conjuntos</a:t>
            </a:r>
            <a:endParaRPr lang="en-US" sz="1250" dirty="0"/>
          </a:p>
          <a:p>
            <a:pPr marL="0" indent="0" algn="ctr">
              <a:lnSpc>
                <a:spcPts val="1500"/>
              </a:lnSpc>
              <a:buNone/>
            </a:pPr>
            <a:r>
              <a:rPr lang="en-US" sz="1250" b="1" dirty="0">
                <a:solidFill>
                  <a:srgbClr val="1B1F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plitogénicos</a:t>
            </a:r>
            <a:endParaRPr lang="en-US" sz="1250" dirty="0"/>
          </a:p>
        </p:txBody>
      </p:sp>
      <p:sp>
        <p:nvSpPr>
          <p:cNvPr id="23" name="Text 21"/>
          <p:cNvSpPr txBox="1"/>
          <p:nvPr/>
        </p:nvSpPr>
        <p:spPr>
          <a:xfrm>
            <a:off x="10149840" y="480060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Smarandache</a:t>
            </a:r>
            <a:endParaRPr lang="en-US" sz="1100" dirty="0"/>
          </a:p>
        </p:txBody>
      </p:sp>
      <p:sp>
        <p:nvSpPr>
          <p:cNvPr id="24" name="Text 22"/>
          <p:cNvSpPr txBox="1"/>
          <p:nvPr/>
        </p:nvSpPr>
        <p:spPr>
          <a:xfrm>
            <a:off x="1280160" y="5394960"/>
            <a:ext cx="9692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350" i="1" dirty="0">
                <a:solidFill>
                  <a:srgbClr val="1B1F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marco generaliza al anterior, ampliando la capacidad de representar la incertidumbre, la indeterminación y la multiplicidad de atributos del mundo real.</a:t>
            </a:r>
            <a:endParaRPr lang="en-US" sz="1350" dirty="0"/>
          </a:p>
        </p:txBody>
      </p:sp>
      <p:sp>
        <p:nvSpPr>
          <p:cNvPr id="25" name="Text 23"/>
          <p:cNvSpPr txBox="1"/>
          <p:nvPr/>
        </p:nvSpPr>
        <p:spPr>
          <a:xfrm>
            <a:off x="11365992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E8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PANORAMA ACTUAL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713232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Aplicaciones de la neutrosofía y la plitogenia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0954512" y="566928"/>
            <a:ext cx="128016" cy="128016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1164824" y="566928"/>
            <a:ext cx="128016" cy="128016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1375136" y="566928"/>
            <a:ext cx="128016" cy="128016"/>
          </a:xfrm>
          <a:prstGeom prst="ellipse">
            <a:avLst/>
          </a:prstGeom>
          <a:solidFill>
            <a:srgbClr val="8E3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1783080"/>
            <a:ext cx="352044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804672" y="2039112"/>
            <a:ext cx="502920" cy="502920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 txBox="1"/>
          <p:nvPr/>
        </p:nvSpPr>
        <p:spPr>
          <a:xfrm>
            <a:off x="804672" y="203911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</a:t>
            </a:r>
            <a:endParaRPr lang="en-US" sz="1430" dirty="0"/>
          </a:p>
        </p:txBody>
      </p:sp>
      <p:sp>
        <p:nvSpPr>
          <p:cNvPr id="10" name="Text 8"/>
          <p:cNvSpPr txBox="1"/>
          <p:nvPr/>
        </p:nvSpPr>
        <p:spPr>
          <a:xfrm>
            <a:off x="804672" y="2651760"/>
            <a:ext cx="30083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Decisión multicriterio</a:t>
            </a:r>
            <a:endParaRPr lang="en-US" sz="1350" dirty="0"/>
          </a:p>
        </p:txBody>
      </p:sp>
      <p:sp>
        <p:nvSpPr>
          <p:cNvPr id="11" name="Text 9"/>
          <p:cNvSpPr txBox="1"/>
          <p:nvPr/>
        </p:nvSpPr>
        <p:spPr>
          <a:xfrm>
            <a:off x="804672" y="2990088"/>
            <a:ext cx="300837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8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Selección de alternativas bajo información incierta y contradictoria.</a:t>
            </a:r>
            <a:endParaRPr lang="en-US" sz="1080" dirty="0"/>
          </a:p>
        </p:txBody>
      </p:sp>
      <p:sp>
        <p:nvSpPr>
          <p:cNvPr id="12" name="Shape 10"/>
          <p:cNvSpPr/>
          <p:nvPr/>
        </p:nvSpPr>
        <p:spPr>
          <a:xfrm>
            <a:off x="4343400" y="1783080"/>
            <a:ext cx="352044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4599432" y="2039112"/>
            <a:ext cx="502920" cy="502920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 txBox="1"/>
          <p:nvPr/>
        </p:nvSpPr>
        <p:spPr>
          <a:xfrm>
            <a:off x="4599432" y="203911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</a:t>
            </a:r>
            <a:endParaRPr lang="en-US" sz="1430" dirty="0"/>
          </a:p>
        </p:txBody>
      </p:sp>
      <p:sp>
        <p:nvSpPr>
          <p:cNvPr id="15" name="Text 13"/>
          <p:cNvSpPr txBox="1"/>
          <p:nvPr/>
        </p:nvSpPr>
        <p:spPr>
          <a:xfrm>
            <a:off x="4599432" y="2651760"/>
            <a:ext cx="30083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Inteligencia artificial</a:t>
            </a:r>
            <a:endParaRPr lang="en-US" sz="1350" dirty="0"/>
          </a:p>
        </p:txBody>
      </p:sp>
      <p:sp>
        <p:nvSpPr>
          <p:cNvPr id="16" name="Text 14"/>
          <p:cNvSpPr txBox="1"/>
          <p:nvPr/>
        </p:nvSpPr>
        <p:spPr>
          <a:xfrm>
            <a:off x="4599432" y="2990088"/>
            <a:ext cx="300837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8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Modelos explicables que representan confianza, duda y error.</a:t>
            </a:r>
            <a:endParaRPr lang="en-US" sz="1080" dirty="0"/>
          </a:p>
        </p:txBody>
      </p:sp>
      <p:sp>
        <p:nvSpPr>
          <p:cNvPr id="17" name="Shape 15"/>
          <p:cNvSpPr/>
          <p:nvPr/>
        </p:nvSpPr>
        <p:spPr>
          <a:xfrm>
            <a:off x="8138160" y="1783080"/>
            <a:ext cx="352044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8394192" y="2039112"/>
            <a:ext cx="502920" cy="502920"/>
          </a:xfrm>
          <a:prstGeom prst="ellipse">
            <a:avLst/>
          </a:prstGeom>
          <a:solidFill>
            <a:srgbClr val="8E3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 txBox="1"/>
          <p:nvPr/>
        </p:nvSpPr>
        <p:spPr>
          <a:xfrm>
            <a:off x="8394192" y="203911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</a:t>
            </a:r>
            <a:endParaRPr lang="en-US" sz="1430" dirty="0"/>
          </a:p>
        </p:txBody>
      </p:sp>
      <p:sp>
        <p:nvSpPr>
          <p:cNvPr id="20" name="Text 18"/>
          <p:cNvSpPr txBox="1"/>
          <p:nvPr/>
        </p:nvSpPr>
        <p:spPr>
          <a:xfrm>
            <a:off x="8394192" y="2651760"/>
            <a:ext cx="30083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Ingeniería y control</a:t>
            </a:r>
            <a:endParaRPr lang="en-US" sz="1350" dirty="0"/>
          </a:p>
        </p:txBody>
      </p:sp>
      <p:sp>
        <p:nvSpPr>
          <p:cNvPr id="21" name="Text 19"/>
          <p:cNvSpPr txBox="1"/>
          <p:nvPr/>
        </p:nvSpPr>
        <p:spPr>
          <a:xfrm>
            <a:off x="8394192" y="2990088"/>
            <a:ext cx="300837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8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Sistemas robustos frente a datos incompletos o ruidosos.</a:t>
            </a:r>
            <a:endParaRPr lang="en-US" sz="1080" dirty="0"/>
          </a:p>
        </p:txBody>
      </p:sp>
      <p:sp>
        <p:nvSpPr>
          <p:cNvPr id="22" name="Shape 20"/>
          <p:cNvSpPr/>
          <p:nvPr/>
        </p:nvSpPr>
        <p:spPr>
          <a:xfrm>
            <a:off x="548640" y="3794760"/>
            <a:ext cx="352044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804672" y="4050792"/>
            <a:ext cx="502920" cy="502920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 txBox="1"/>
          <p:nvPr/>
        </p:nvSpPr>
        <p:spPr>
          <a:xfrm>
            <a:off x="804672" y="405079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</a:t>
            </a:r>
            <a:endParaRPr lang="en-US" sz="1430" dirty="0"/>
          </a:p>
        </p:txBody>
      </p:sp>
      <p:sp>
        <p:nvSpPr>
          <p:cNvPr id="25" name="Text 23"/>
          <p:cNvSpPr txBox="1"/>
          <p:nvPr/>
        </p:nvSpPr>
        <p:spPr>
          <a:xfrm>
            <a:off x="804672" y="4663440"/>
            <a:ext cx="30083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Diagnóstico médico</a:t>
            </a:r>
            <a:endParaRPr lang="en-US" sz="1350" dirty="0"/>
          </a:p>
        </p:txBody>
      </p:sp>
      <p:sp>
        <p:nvSpPr>
          <p:cNvPr id="26" name="Text 24"/>
          <p:cNvSpPr txBox="1"/>
          <p:nvPr/>
        </p:nvSpPr>
        <p:spPr>
          <a:xfrm>
            <a:off x="804672" y="5001768"/>
            <a:ext cx="300837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8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Apoyo a decisiones clínicas con evidencia parcial o conflictiva.</a:t>
            </a:r>
            <a:endParaRPr lang="en-US" sz="1080" dirty="0"/>
          </a:p>
        </p:txBody>
      </p:sp>
      <p:sp>
        <p:nvSpPr>
          <p:cNvPr id="27" name="Shape 25"/>
          <p:cNvSpPr/>
          <p:nvPr/>
        </p:nvSpPr>
        <p:spPr>
          <a:xfrm>
            <a:off x="4343400" y="3794760"/>
            <a:ext cx="352044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4599432" y="4050792"/>
            <a:ext cx="502920" cy="502920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 txBox="1"/>
          <p:nvPr/>
        </p:nvSpPr>
        <p:spPr>
          <a:xfrm>
            <a:off x="4599432" y="405079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</a:t>
            </a:r>
            <a:endParaRPr lang="en-US" sz="1430" dirty="0"/>
          </a:p>
        </p:txBody>
      </p:sp>
      <p:sp>
        <p:nvSpPr>
          <p:cNvPr id="30" name="Text 28"/>
          <p:cNvSpPr txBox="1"/>
          <p:nvPr/>
        </p:nvSpPr>
        <p:spPr>
          <a:xfrm>
            <a:off x="4599432" y="4663440"/>
            <a:ext cx="30083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Gestión de riesgos</a:t>
            </a:r>
            <a:endParaRPr lang="en-US" sz="1350" dirty="0"/>
          </a:p>
        </p:txBody>
      </p:sp>
      <p:sp>
        <p:nvSpPr>
          <p:cNvPr id="31" name="Text 29"/>
          <p:cNvSpPr txBox="1"/>
          <p:nvPr/>
        </p:nvSpPr>
        <p:spPr>
          <a:xfrm>
            <a:off x="4599432" y="5001768"/>
            <a:ext cx="300837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8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Evaluación financiera y de proyectos en contextos volátiles.</a:t>
            </a:r>
            <a:endParaRPr lang="en-US" sz="1080" dirty="0"/>
          </a:p>
        </p:txBody>
      </p:sp>
      <p:sp>
        <p:nvSpPr>
          <p:cNvPr id="32" name="Shape 30"/>
          <p:cNvSpPr/>
          <p:nvPr/>
        </p:nvSpPr>
        <p:spPr>
          <a:xfrm>
            <a:off x="8138160" y="3794760"/>
            <a:ext cx="352044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8394192" y="4050792"/>
            <a:ext cx="502920" cy="502920"/>
          </a:xfrm>
          <a:prstGeom prst="ellipse">
            <a:avLst/>
          </a:prstGeom>
          <a:solidFill>
            <a:srgbClr val="8E3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 txBox="1"/>
          <p:nvPr/>
        </p:nvSpPr>
        <p:spPr>
          <a:xfrm>
            <a:off x="8394192" y="405079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</a:t>
            </a:r>
            <a:endParaRPr lang="en-US" sz="1430" dirty="0"/>
          </a:p>
        </p:txBody>
      </p:sp>
      <p:sp>
        <p:nvSpPr>
          <p:cNvPr id="35" name="Text 33"/>
          <p:cNvSpPr txBox="1"/>
          <p:nvPr/>
        </p:nvSpPr>
        <p:spPr>
          <a:xfrm>
            <a:off x="8394192" y="4663440"/>
            <a:ext cx="30083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Sistemas sociales</a:t>
            </a:r>
            <a:endParaRPr lang="en-US" sz="1350" dirty="0"/>
          </a:p>
        </p:txBody>
      </p:sp>
      <p:sp>
        <p:nvSpPr>
          <p:cNvPr id="36" name="Text 34"/>
          <p:cNvSpPr txBox="1"/>
          <p:nvPr/>
        </p:nvSpPr>
        <p:spPr>
          <a:xfrm>
            <a:off x="8394192" y="5001768"/>
            <a:ext cx="300837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8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Modelado de opinión, consenso y conflicto en poblaciones.</a:t>
            </a:r>
            <a:endParaRPr lang="en-US" sz="1080" dirty="0"/>
          </a:p>
        </p:txBody>
      </p:sp>
      <p:sp>
        <p:nvSpPr>
          <p:cNvPr id="37" name="Text 35"/>
          <p:cNvSpPr txBox="1"/>
          <p:nvPr/>
        </p:nvSpPr>
        <p:spPr>
          <a:xfrm>
            <a:off x="11365992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B1F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E8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PROBLEMA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713232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 brecha en la formación avanzada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0954512" y="566928"/>
            <a:ext cx="128016" cy="128016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1164824" y="566928"/>
            <a:ext cx="128016" cy="128016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1375136" y="566928"/>
            <a:ext cx="128016" cy="128016"/>
          </a:xfrm>
          <a:prstGeom prst="ellipse">
            <a:avLst/>
          </a:prstGeom>
          <a:solidFill>
            <a:srgbClr val="8E3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2103120"/>
            <a:ext cx="3520440" cy="3108960"/>
          </a:xfrm>
          <a:prstGeom prst="roundRect">
            <a:avLst>
              <a:gd name="adj" fmla="val 2647"/>
            </a:avLst>
          </a:prstGeom>
          <a:solidFill>
            <a:srgbClr val="242A5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822960" y="2377440"/>
            <a:ext cx="502920" cy="502920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 txBox="1"/>
          <p:nvPr/>
        </p:nvSpPr>
        <p:spPr>
          <a:xfrm>
            <a:off x="822960" y="23774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10" name="Text 8"/>
          <p:cNvSpPr txBox="1"/>
          <p:nvPr/>
        </p:nvSpPr>
        <p:spPr>
          <a:xfrm>
            <a:off x="822960" y="3063240"/>
            <a:ext cx="2971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Escasa masa crítica</a:t>
            </a:r>
            <a:endParaRPr lang="en-US" sz="1500" dirty="0"/>
          </a:p>
        </p:txBody>
      </p:sp>
      <p:sp>
        <p:nvSpPr>
          <p:cNvPr id="11" name="Text 9"/>
          <p:cNvSpPr txBox="1"/>
          <p:nvPr/>
        </p:nvSpPr>
        <p:spPr>
          <a:xfrm>
            <a:off x="822960" y="3657600"/>
            <a:ext cx="2971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00" dirty="0">
                <a:solidFill>
                  <a:srgbClr val="C7C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Pocos investigadores en el mundo dominan simultáneamente la teoría y sus aplicaciones.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343400" y="2103120"/>
            <a:ext cx="3520440" cy="3108960"/>
          </a:xfrm>
          <a:prstGeom prst="roundRect">
            <a:avLst>
              <a:gd name="adj" fmla="val 2647"/>
            </a:avLst>
          </a:prstGeom>
          <a:solidFill>
            <a:srgbClr val="242A5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4617720" y="2377440"/>
            <a:ext cx="502920" cy="502920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 txBox="1"/>
          <p:nvPr/>
        </p:nvSpPr>
        <p:spPr>
          <a:xfrm>
            <a:off x="4617720" y="23774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5" name="Text 13"/>
          <p:cNvSpPr txBox="1"/>
          <p:nvPr/>
        </p:nvSpPr>
        <p:spPr>
          <a:xfrm>
            <a:off x="4617720" y="3063240"/>
            <a:ext cx="2971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Teoría-práctica desconectadas</a:t>
            </a:r>
            <a:endParaRPr lang="en-US" sz="1500" dirty="0"/>
          </a:p>
        </p:txBody>
      </p:sp>
      <p:sp>
        <p:nvSpPr>
          <p:cNvPr id="16" name="Text 14"/>
          <p:cNvSpPr txBox="1"/>
          <p:nvPr/>
        </p:nvSpPr>
        <p:spPr>
          <a:xfrm>
            <a:off x="4617720" y="3657600"/>
            <a:ext cx="2971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00" dirty="0">
                <a:solidFill>
                  <a:srgbClr val="C7C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avances matemáticos rara vez llegan a implementarse en sectores productivos.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8138160" y="2103120"/>
            <a:ext cx="3520440" cy="3108960"/>
          </a:xfrm>
          <a:prstGeom prst="roundRect">
            <a:avLst>
              <a:gd name="adj" fmla="val 2647"/>
            </a:avLst>
          </a:prstGeom>
          <a:solidFill>
            <a:srgbClr val="242A5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8412480" y="2377440"/>
            <a:ext cx="502920" cy="502920"/>
          </a:xfrm>
          <a:prstGeom prst="ellipse">
            <a:avLst/>
          </a:prstGeom>
          <a:solidFill>
            <a:srgbClr val="8E3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 txBox="1"/>
          <p:nvPr/>
        </p:nvSpPr>
        <p:spPr>
          <a:xfrm>
            <a:off x="8412480" y="23774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20" name="Text 18"/>
          <p:cNvSpPr txBox="1"/>
          <p:nvPr/>
        </p:nvSpPr>
        <p:spPr>
          <a:xfrm>
            <a:off x="8412480" y="3063240"/>
            <a:ext cx="2971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Ausencia de programas formales</a:t>
            </a:r>
            <a:endParaRPr lang="en-US" sz="1500" dirty="0"/>
          </a:p>
        </p:txBody>
      </p:sp>
      <p:sp>
        <p:nvSpPr>
          <p:cNvPr id="21" name="Text 19"/>
          <p:cNvSpPr txBox="1"/>
          <p:nvPr/>
        </p:nvSpPr>
        <p:spPr>
          <a:xfrm>
            <a:off x="8412480" y="3657600"/>
            <a:ext cx="2971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00" dirty="0">
                <a:solidFill>
                  <a:srgbClr val="C7C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existe una vía estructurada de formación postdoctoral especializada en la región.</a:t>
            </a:r>
            <a:endParaRPr lang="en-US" sz="1200" dirty="0"/>
          </a:p>
        </p:txBody>
      </p:sp>
      <p:sp>
        <p:nvSpPr>
          <p:cNvPr id="22" name="Text 20"/>
          <p:cNvSpPr txBox="1"/>
          <p:nvPr/>
        </p:nvSpPr>
        <p:spPr>
          <a:xfrm>
            <a:off x="548640" y="548640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350" i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programa postdoctoral especializado cierra esta brecha, formando investigadores capaces de expandir la teoría y transferirla a problemas reales.</a:t>
            </a:r>
            <a:endParaRPr lang="en-US" sz="1350" dirty="0"/>
          </a:p>
        </p:txBody>
      </p:sp>
      <p:sp>
        <p:nvSpPr>
          <p:cNvPr id="23" name="Text 21"/>
          <p:cNvSpPr txBox="1"/>
          <p:nvPr/>
        </p:nvSpPr>
        <p:spPr>
          <a:xfrm>
            <a:off x="11365992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E8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PROPUESTA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713232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Objetivos del programa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0954512" y="566928"/>
            <a:ext cx="128016" cy="128016"/>
          </a:xfrm>
          <a:prstGeom prst="ellipse">
            <a:avLst/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1164824" y="566928"/>
            <a:ext cx="128016" cy="128016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1375136" y="566928"/>
            <a:ext cx="128016" cy="128016"/>
          </a:xfrm>
          <a:prstGeom prst="ellipse">
            <a:avLst/>
          </a:prstGeom>
          <a:solidFill>
            <a:srgbClr val="8E3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8640" y="1783080"/>
            <a:ext cx="11064240" cy="1051560"/>
          </a:xfrm>
          <a:prstGeom prst="roundRect">
            <a:avLst>
              <a:gd name="adj" fmla="val 7826"/>
            </a:avLst>
          </a:prstGeom>
          <a:solidFill>
            <a:srgbClr val="F5F6FA"/>
          </a:solidFill>
          <a:ln w="12700">
            <a:solidFill>
              <a:srgbClr val="E3E5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 txBox="1"/>
          <p:nvPr/>
        </p:nvSpPr>
        <p:spPr>
          <a:xfrm>
            <a:off x="868680" y="190195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E86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Objetivo general</a:t>
            </a:r>
            <a:endParaRPr lang="en-US" sz="1100" dirty="0"/>
          </a:p>
        </p:txBody>
      </p:sp>
      <p:sp>
        <p:nvSpPr>
          <p:cNvPr id="9" name="Text 7"/>
          <p:cNvSpPr txBox="1"/>
          <p:nvPr/>
        </p:nvSpPr>
        <p:spPr>
          <a:xfrm>
            <a:off x="868680" y="2157984"/>
            <a:ext cx="10424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300" dirty="0">
                <a:solidFill>
                  <a:srgbClr val="1B1F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Formar investigadores postdoctorales de alto nivel capaces de generar, aplicar y transferir conocimiento en neutrosofía y plitogenia para la resolución de problemas complejos bajo incertidumbre.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48640" y="3246120"/>
            <a:ext cx="3520440" cy="260604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804672" y="3502152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2E86A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 txBox="1"/>
          <p:nvPr/>
        </p:nvSpPr>
        <p:spPr>
          <a:xfrm>
            <a:off x="804672" y="35021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500" dirty="0"/>
          </a:p>
        </p:txBody>
      </p:sp>
      <p:sp>
        <p:nvSpPr>
          <p:cNvPr id="13" name="Text 11"/>
          <p:cNvSpPr txBox="1"/>
          <p:nvPr/>
        </p:nvSpPr>
        <p:spPr>
          <a:xfrm>
            <a:off x="804672" y="4114800"/>
            <a:ext cx="300837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35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Fortalecer los fundamentos teóricos</a:t>
            </a:r>
            <a:endParaRPr lang="en-US" sz="1350" dirty="0"/>
          </a:p>
        </p:txBody>
      </p:sp>
      <p:sp>
        <p:nvSpPr>
          <p:cNvPr id="14" name="Text 12"/>
          <p:cNvSpPr txBox="1"/>
          <p:nvPr/>
        </p:nvSpPr>
        <p:spPr>
          <a:xfrm>
            <a:off x="804672" y="4754880"/>
            <a:ext cx="300837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Profundizar en álgebra, lógica y estadística neutrosófica y plitogénica.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4343400" y="3246120"/>
            <a:ext cx="3520440" cy="260604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4599432" y="3502152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E8A33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 txBox="1"/>
          <p:nvPr/>
        </p:nvSpPr>
        <p:spPr>
          <a:xfrm>
            <a:off x="4599432" y="35021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500" dirty="0"/>
          </a:p>
        </p:txBody>
      </p:sp>
      <p:sp>
        <p:nvSpPr>
          <p:cNvPr id="18" name="Text 16"/>
          <p:cNvSpPr txBox="1"/>
          <p:nvPr/>
        </p:nvSpPr>
        <p:spPr>
          <a:xfrm>
            <a:off x="4599432" y="4114800"/>
            <a:ext cx="300837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35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Impulsar la investigación aplicada</a:t>
            </a:r>
            <a:endParaRPr lang="en-US" sz="1350" dirty="0"/>
          </a:p>
        </p:txBody>
      </p:sp>
      <p:sp>
        <p:nvSpPr>
          <p:cNvPr id="19" name="Text 17"/>
          <p:cNvSpPr txBox="1"/>
          <p:nvPr/>
        </p:nvSpPr>
        <p:spPr>
          <a:xfrm>
            <a:off x="4599432" y="4754880"/>
            <a:ext cx="300837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Desarrollar modelos y algoritmos para problemas reales de decisión.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8138160" y="3246120"/>
            <a:ext cx="3520440" cy="260604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E3E5EE"/>
            </a:solidFill>
            <a:prstDash val="solid"/>
          </a:ln>
          <a:effectLst>
            <a:outerShdw blurRad="101600" dist="25400" dir="5400000" algn="bl" rotWithShape="0">
              <a:srgbClr val="1B1F3B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8394192" y="3502152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8E3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 txBox="1"/>
          <p:nvPr/>
        </p:nvSpPr>
        <p:spPr>
          <a:xfrm>
            <a:off x="8394192" y="35021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1"/>
          <p:cNvSpPr txBox="1"/>
          <p:nvPr/>
        </p:nvSpPr>
        <p:spPr>
          <a:xfrm>
            <a:off x="8394192" y="4114800"/>
            <a:ext cx="300837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350" b="1" dirty="0">
                <a:solidFill>
                  <a:srgbClr val="1B1F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Consolidar una red científica</a:t>
            </a:r>
            <a:endParaRPr lang="en-US" sz="1350" dirty="0"/>
          </a:p>
        </p:txBody>
      </p:sp>
      <p:sp>
        <p:nvSpPr>
          <p:cNvPr id="24" name="Text 22"/>
          <p:cNvSpPr txBox="1"/>
          <p:nvPr/>
        </p:nvSpPr>
        <p:spPr>
          <a:xfrm>
            <a:off x="8394192" y="4754880"/>
            <a:ext cx="300837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Vincular al programa con grupos internacionales de investigación afines.</a:t>
            </a:r>
            <a:endParaRPr lang="en-US" sz="1150" dirty="0"/>
          </a:p>
        </p:txBody>
      </p:sp>
      <p:sp>
        <p:nvSpPr>
          <p:cNvPr id="25" name="Text 23"/>
          <p:cNvSpPr txBox="1"/>
          <p:nvPr/>
        </p:nvSpPr>
        <p:spPr>
          <a:xfrm>
            <a:off x="11365992" y="644652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0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1542</Words>
  <Application>Microsoft Office PowerPoint</Application>
  <PresentationFormat>Widescreen</PresentationFormat>
  <Paragraphs>274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Florentin Smarandache</cp:lastModifiedBy>
  <cp:revision>2</cp:revision>
  <dcterms:created xsi:type="dcterms:W3CDTF">2026-09-05T18:11:44Z</dcterms:created>
  <dcterms:modified xsi:type="dcterms:W3CDTF">2026-09-06T21:49:41Z</dcterms:modified>
</cp:coreProperties>
</file>